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39"/>
  </p:notesMasterIdLst>
  <p:handoutMasterIdLst>
    <p:handoutMasterId r:id="rId40"/>
  </p:handoutMasterIdLst>
  <p:sldIdLst>
    <p:sldId id="1252" r:id="rId2"/>
    <p:sldId id="1253" r:id="rId3"/>
    <p:sldId id="1278" r:id="rId4"/>
    <p:sldId id="1313" r:id="rId5"/>
    <p:sldId id="1314" r:id="rId6"/>
    <p:sldId id="1315" r:id="rId7"/>
    <p:sldId id="1320" r:id="rId8"/>
    <p:sldId id="1317" r:id="rId9"/>
    <p:sldId id="1318" r:id="rId10"/>
    <p:sldId id="1319" r:id="rId11"/>
    <p:sldId id="1321" r:id="rId12"/>
    <p:sldId id="1322" r:id="rId13"/>
    <p:sldId id="1323" r:id="rId14"/>
    <p:sldId id="1324" r:id="rId15"/>
    <p:sldId id="1325" r:id="rId16"/>
    <p:sldId id="1326" r:id="rId17"/>
    <p:sldId id="1327" r:id="rId18"/>
    <p:sldId id="1328" r:id="rId19"/>
    <p:sldId id="1329" r:id="rId20"/>
    <p:sldId id="1330" r:id="rId21"/>
    <p:sldId id="1331" r:id="rId22"/>
    <p:sldId id="1332" r:id="rId23"/>
    <p:sldId id="1333" r:id="rId24"/>
    <p:sldId id="1334" r:id="rId25"/>
    <p:sldId id="1307" r:id="rId26"/>
    <p:sldId id="1308" r:id="rId27"/>
    <p:sldId id="1309" r:id="rId28"/>
    <p:sldId id="1310" r:id="rId29"/>
    <p:sldId id="1311" r:id="rId30"/>
    <p:sldId id="1312" r:id="rId31"/>
    <p:sldId id="1298" r:id="rId32"/>
    <p:sldId id="1300" r:id="rId33"/>
    <p:sldId id="1299" r:id="rId34"/>
    <p:sldId id="1304" r:id="rId35"/>
    <p:sldId id="1306" r:id="rId36"/>
    <p:sldId id="1305" r:id="rId37"/>
    <p:sldId id="1261" r:id="rId3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F13F69-EC18-0940-93B3-2308E5BAD743}">
          <p14:sldIdLst>
            <p14:sldId id="1252"/>
            <p14:sldId id="1253"/>
            <p14:sldId id="1278"/>
            <p14:sldId id="1313"/>
            <p14:sldId id="1314"/>
            <p14:sldId id="1315"/>
            <p14:sldId id="1320"/>
            <p14:sldId id="1317"/>
            <p14:sldId id="1318"/>
            <p14:sldId id="1319"/>
            <p14:sldId id="1321"/>
            <p14:sldId id="1322"/>
            <p14:sldId id="1323"/>
            <p14:sldId id="1324"/>
            <p14:sldId id="1325"/>
            <p14:sldId id="1326"/>
            <p14:sldId id="1327"/>
            <p14:sldId id="1328"/>
            <p14:sldId id="1329"/>
            <p14:sldId id="1330"/>
            <p14:sldId id="1331"/>
            <p14:sldId id="1332"/>
            <p14:sldId id="1333"/>
            <p14:sldId id="1334"/>
            <p14:sldId id="1307"/>
            <p14:sldId id="1308"/>
            <p14:sldId id="1309"/>
            <p14:sldId id="1310"/>
            <p14:sldId id="1311"/>
            <p14:sldId id="1312"/>
            <p14:sldId id="1298"/>
            <p14:sldId id="1300"/>
            <p14:sldId id="1299"/>
            <p14:sldId id="1304"/>
            <p14:sldId id="1306"/>
            <p14:sldId id="1305"/>
            <p14:sldId id="1261"/>
          </p14:sldIdLst>
        </p14:section>
        <p14:section name="Untitled Section" id="{AA2E6DDD-A087-5343-BB0D-8F0E865026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 uri="{2D200454-40CA-4A62-9FC3-DE9A4176ACB9}">
      <p15:notesGuideLst xmlns:p15="http://schemas.microsoft.com/office/powerpoint/2012/main">
        <p15:guide id="1" orient="horz" pos="3135" userDrawn="1">
          <p15:clr>
            <a:srgbClr val="A4A3A4"/>
          </p15:clr>
        </p15:guide>
        <p15:guide id="2" pos="2150" userDrawn="1">
          <p15:clr>
            <a:srgbClr val="A4A3A4"/>
          </p15:clr>
        </p15:guide>
        <p15:guide id="3" orient="horz" pos="3136" userDrawn="1">
          <p15:clr>
            <a:srgbClr val="A4A3A4"/>
          </p15:clr>
        </p15:guide>
        <p15:guide id="4" orient="horz" pos="2931" userDrawn="1">
          <p15:clr>
            <a:srgbClr val="A4A3A4"/>
          </p15:clr>
        </p15:guide>
        <p15:guide id="5" orient="horz" pos="2932" userDrawn="1">
          <p15:clr>
            <a:srgbClr val="A4A3A4"/>
          </p15:clr>
        </p15:guide>
        <p15:guide id="6"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575"/>
    <a:srgbClr val="000099"/>
    <a:srgbClr val="FFFFFF"/>
    <a:srgbClr val="66FFFF"/>
    <a:srgbClr val="66CCFF"/>
    <a:srgbClr val="FF3300"/>
    <a:srgbClr val="FFFF99"/>
    <a:srgbClr val="0033CC"/>
    <a:srgbClr val="0066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89455" autoAdjust="0"/>
  </p:normalViewPr>
  <p:slideViewPr>
    <p:cSldViewPr>
      <p:cViewPr varScale="1">
        <p:scale>
          <a:sx n="56" d="100"/>
          <a:sy n="56" d="100"/>
        </p:scale>
        <p:origin x="72" y="150"/>
      </p:cViewPr>
      <p:guideLst>
        <p:guide orient="horz" pos="2160"/>
        <p:guide pos="2880"/>
        <p:guide orient="horz" pos="22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0" d="100"/>
          <a:sy n="40" d="100"/>
        </p:scale>
        <p:origin x="-2347" y="-77"/>
      </p:cViewPr>
      <p:guideLst>
        <p:guide orient="horz" pos="3135"/>
        <p:guide pos="2150"/>
        <p:guide orient="horz" pos="3136"/>
        <p:guide orient="horz" pos="2931"/>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4"/>
            <a:ext cx="3041965" cy="464851"/>
          </a:xfrm>
          <a:prstGeom prst="rect">
            <a:avLst/>
          </a:prstGeom>
        </p:spPr>
        <p:txBody>
          <a:bodyPr vert="horz" lIns="91265" tIns="45632" rIns="91265" bIns="45632" rtlCol="0"/>
          <a:lstStyle>
            <a:lvl1pPr algn="l">
              <a:defRPr sz="1200"/>
            </a:lvl1pPr>
          </a:lstStyle>
          <a:p>
            <a:endParaRPr lang="en-US" dirty="0"/>
          </a:p>
        </p:txBody>
      </p:sp>
      <p:sp>
        <p:nvSpPr>
          <p:cNvPr id="3" name="Date Placeholder 2"/>
          <p:cNvSpPr>
            <a:spLocks noGrp="1"/>
          </p:cNvSpPr>
          <p:nvPr>
            <p:ph type="dt" sz="quarter" idx="1"/>
          </p:nvPr>
        </p:nvSpPr>
        <p:spPr>
          <a:xfrm>
            <a:off x="3976341" y="14"/>
            <a:ext cx="3041965" cy="464851"/>
          </a:xfrm>
          <a:prstGeom prst="rect">
            <a:avLst/>
          </a:prstGeom>
        </p:spPr>
        <p:txBody>
          <a:bodyPr vert="horz" lIns="91265" tIns="45632" rIns="91265" bIns="45632" rtlCol="0"/>
          <a:lstStyle>
            <a:lvl1pPr algn="r">
              <a:defRPr sz="1200"/>
            </a:lvl1pPr>
          </a:lstStyle>
          <a:p>
            <a:fld id="{63CF8A88-8280-4187-A4B9-CAD9C57F20E6}" type="datetimeFigureOut">
              <a:rPr lang="en-US" smtClean="0"/>
              <a:t>6/2/2022</a:t>
            </a:fld>
            <a:endParaRPr lang="en-US" dirty="0"/>
          </a:p>
        </p:txBody>
      </p:sp>
      <p:sp>
        <p:nvSpPr>
          <p:cNvPr id="4" name="Footer Placeholder 3"/>
          <p:cNvSpPr>
            <a:spLocks noGrp="1"/>
          </p:cNvSpPr>
          <p:nvPr>
            <p:ph type="ftr" sz="quarter" idx="2"/>
          </p:nvPr>
        </p:nvSpPr>
        <p:spPr>
          <a:xfrm>
            <a:off x="10" y="8839604"/>
            <a:ext cx="3041965" cy="464851"/>
          </a:xfrm>
          <a:prstGeom prst="rect">
            <a:avLst/>
          </a:prstGeom>
        </p:spPr>
        <p:txBody>
          <a:bodyPr vert="horz" lIns="91265" tIns="45632" rIns="91265" bIns="456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41" y="8839604"/>
            <a:ext cx="3041965" cy="464851"/>
          </a:xfrm>
          <a:prstGeom prst="rect">
            <a:avLst/>
          </a:prstGeom>
        </p:spPr>
        <p:txBody>
          <a:bodyPr vert="horz" lIns="91265" tIns="45632" rIns="91265" bIns="45632" rtlCol="0" anchor="b"/>
          <a:lstStyle>
            <a:lvl1pPr algn="r">
              <a:defRPr sz="1200"/>
            </a:lvl1pPr>
          </a:lstStyle>
          <a:p>
            <a:fld id="{549FBCD2-D941-4279-9A2B-4BC70A81A905}" type="slidenum">
              <a:rPr lang="en-US" smtClean="0"/>
              <a:t>‹#›</a:t>
            </a:fld>
            <a:endParaRPr lang="en-US" dirty="0"/>
          </a:p>
        </p:txBody>
      </p:sp>
    </p:spTree>
    <p:extLst>
      <p:ext uri="{BB962C8B-B14F-4D97-AF65-F5344CB8AC3E}">
        <p14:creationId xmlns:p14="http://schemas.microsoft.com/office/powerpoint/2010/main" val="875378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8"/>
            <a:ext cx="3041965" cy="465296"/>
          </a:xfrm>
          <a:prstGeom prst="rect">
            <a:avLst/>
          </a:prstGeom>
        </p:spPr>
        <p:txBody>
          <a:bodyPr vert="horz" lIns="92379" tIns="46189" rIns="92379" bIns="46189" rtlCol="0"/>
          <a:lstStyle>
            <a:lvl1pPr algn="l">
              <a:defRPr sz="1200"/>
            </a:lvl1pPr>
          </a:lstStyle>
          <a:p>
            <a:endParaRPr lang="en-US" dirty="0"/>
          </a:p>
        </p:txBody>
      </p:sp>
      <p:sp>
        <p:nvSpPr>
          <p:cNvPr id="3" name="Date Placeholder 2"/>
          <p:cNvSpPr>
            <a:spLocks noGrp="1"/>
          </p:cNvSpPr>
          <p:nvPr>
            <p:ph type="dt" idx="1"/>
          </p:nvPr>
        </p:nvSpPr>
        <p:spPr>
          <a:xfrm>
            <a:off x="3976341" y="18"/>
            <a:ext cx="3041965" cy="465296"/>
          </a:xfrm>
          <a:prstGeom prst="rect">
            <a:avLst/>
          </a:prstGeom>
        </p:spPr>
        <p:txBody>
          <a:bodyPr vert="horz" lIns="92379" tIns="46189" rIns="92379" bIns="46189" rtlCol="0"/>
          <a:lstStyle>
            <a:lvl1pPr algn="r">
              <a:defRPr sz="1200"/>
            </a:lvl1pPr>
          </a:lstStyle>
          <a:p>
            <a:fld id="{6B5ADBD8-3781-4892-AE80-F2CBE5F5A7A0}" type="datetimeFigureOut">
              <a:rPr lang="en-US" smtClean="0"/>
              <a:t>6/2/2022</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2379" tIns="46189" rIns="92379" bIns="46189" rtlCol="0" anchor="ctr"/>
          <a:lstStyle/>
          <a:p>
            <a:endParaRPr lang="en-US" dirty="0"/>
          </a:p>
        </p:txBody>
      </p:sp>
      <p:sp>
        <p:nvSpPr>
          <p:cNvPr id="5" name="Notes Placeholder 4"/>
          <p:cNvSpPr>
            <a:spLocks noGrp="1"/>
          </p:cNvSpPr>
          <p:nvPr>
            <p:ph type="body" sz="quarter" idx="3"/>
          </p:nvPr>
        </p:nvSpPr>
        <p:spPr>
          <a:xfrm>
            <a:off x="701994" y="4420336"/>
            <a:ext cx="5615940" cy="4187666"/>
          </a:xfrm>
          <a:prstGeom prst="rect">
            <a:avLst/>
          </a:prstGeom>
        </p:spPr>
        <p:txBody>
          <a:bodyPr vert="horz" lIns="92379" tIns="46189" rIns="92379" bIns="461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8839033"/>
            <a:ext cx="3041965" cy="465296"/>
          </a:xfrm>
          <a:prstGeom prst="rect">
            <a:avLst/>
          </a:prstGeom>
        </p:spPr>
        <p:txBody>
          <a:bodyPr vert="horz" lIns="92379" tIns="46189" rIns="92379" bIns="461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41" y="8839033"/>
            <a:ext cx="3041965" cy="465296"/>
          </a:xfrm>
          <a:prstGeom prst="rect">
            <a:avLst/>
          </a:prstGeom>
        </p:spPr>
        <p:txBody>
          <a:bodyPr vert="horz" lIns="92379" tIns="46189" rIns="92379" bIns="46189" rtlCol="0" anchor="b"/>
          <a:lstStyle>
            <a:lvl1pPr algn="r">
              <a:defRPr sz="1200"/>
            </a:lvl1pPr>
          </a:lstStyle>
          <a:p>
            <a:fld id="{69AC1032-1F28-4DAE-8081-E7A6F826156C}" type="slidenum">
              <a:rPr lang="en-US" smtClean="0"/>
              <a:t>‹#›</a:t>
            </a:fld>
            <a:endParaRPr lang="en-US" dirty="0"/>
          </a:p>
        </p:txBody>
      </p:sp>
    </p:spTree>
    <p:extLst>
      <p:ext uri="{BB962C8B-B14F-4D97-AF65-F5344CB8AC3E}">
        <p14:creationId xmlns:p14="http://schemas.microsoft.com/office/powerpoint/2010/main" val="7491770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C1032-1F28-4DAE-8081-E7A6F826156C}" type="slidenum">
              <a:rPr lang="en-US" smtClean="0"/>
              <a:t>1</a:t>
            </a:fld>
            <a:endParaRPr lang="en-US" dirty="0"/>
          </a:p>
        </p:txBody>
      </p:sp>
    </p:spTree>
    <p:extLst>
      <p:ext uri="{BB962C8B-B14F-4D97-AF65-F5344CB8AC3E}">
        <p14:creationId xmlns:p14="http://schemas.microsoft.com/office/powerpoint/2010/main" val="298244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C1032-1F28-4DAE-8081-E7A6F826156C}" type="slidenum">
              <a:rPr lang="en-US" smtClean="0"/>
              <a:t>2</a:t>
            </a:fld>
            <a:endParaRPr lang="en-US" dirty="0"/>
          </a:p>
        </p:txBody>
      </p:sp>
    </p:spTree>
    <p:extLst>
      <p:ext uri="{BB962C8B-B14F-4D97-AF65-F5344CB8AC3E}">
        <p14:creationId xmlns:p14="http://schemas.microsoft.com/office/powerpoint/2010/main" val="217107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C1032-1F28-4DAE-8081-E7A6F826156C}" type="slidenum">
              <a:rPr lang="en-US" smtClean="0"/>
              <a:t>10</a:t>
            </a:fld>
            <a:endParaRPr lang="en-US" dirty="0"/>
          </a:p>
        </p:txBody>
      </p:sp>
    </p:spTree>
    <p:extLst>
      <p:ext uri="{BB962C8B-B14F-4D97-AF65-F5344CB8AC3E}">
        <p14:creationId xmlns:p14="http://schemas.microsoft.com/office/powerpoint/2010/main" val="395963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C1032-1F28-4DAE-8081-E7A6F826156C}" type="slidenum">
              <a:rPr lang="en-US" smtClean="0"/>
              <a:t>14</a:t>
            </a:fld>
            <a:endParaRPr lang="en-US" dirty="0"/>
          </a:p>
        </p:txBody>
      </p:sp>
    </p:spTree>
    <p:extLst>
      <p:ext uri="{BB962C8B-B14F-4D97-AF65-F5344CB8AC3E}">
        <p14:creationId xmlns:p14="http://schemas.microsoft.com/office/powerpoint/2010/main" val="421261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C1032-1F28-4DAE-8081-E7A6F826156C}" type="slidenum">
              <a:rPr lang="en-US" smtClean="0"/>
              <a:t>18</a:t>
            </a:fld>
            <a:endParaRPr lang="en-US" dirty="0"/>
          </a:p>
        </p:txBody>
      </p:sp>
    </p:spTree>
    <p:extLst>
      <p:ext uri="{BB962C8B-B14F-4D97-AF65-F5344CB8AC3E}">
        <p14:creationId xmlns:p14="http://schemas.microsoft.com/office/powerpoint/2010/main" val="32503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C1032-1F28-4DAE-8081-E7A6F826156C}" type="slidenum">
              <a:rPr lang="en-US" smtClean="0"/>
              <a:t>21</a:t>
            </a:fld>
            <a:endParaRPr lang="en-US" dirty="0"/>
          </a:p>
        </p:txBody>
      </p:sp>
    </p:spTree>
    <p:extLst>
      <p:ext uri="{BB962C8B-B14F-4D97-AF65-F5344CB8AC3E}">
        <p14:creationId xmlns:p14="http://schemas.microsoft.com/office/powerpoint/2010/main" val="241561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C1032-1F28-4DAE-8081-E7A6F826156C}" type="slidenum">
              <a:rPr lang="en-US" smtClean="0"/>
              <a:t>22</a:t>
            </a:fld>
            <a:endParaRPr lang="en-US" dirty="0"/>
          </a:p>
        </p:txBody>
      </p:sp>
    </p:spTree>
    <p:extLst>
      <p:ext uri="{BB962C8B-B14F-4D97-AF65-F5344CB8AC3E}">
        <p14:creationId xmlns:p14="http://schemas.microsoft.com/office/powerpoint/2010/main" val="90882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C1032-1F28-4DAE-8081-E7A6F826156C}" type="slidenum">
              <a:rPr lang="en-US" smtClean="0"/>
              <a:t>24</a:t>
            </a:fld>
            <a:endParaRPr lang="en-US" dirty="0"/>
          </a:p>
        </p:txBody>
      </p:sp>
    </p:spTree>
    <p:extLst>
      <p:ext uri="{BB962C8B-B14F-4D97-AF65-F5344CB8AC3E}">
        <p14:creationId xmlns:p14="http://schemas.microsoft.com/office/powerpoint/2010/main" val="1631393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Page E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672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6394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57800"/>
          </a:xfrm>
          <a:prstGeom prst="rect">
            <a:avLst/>
          </a:prstGeo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D67EF6-C357-452C-8E32-82B5751733AD}" type="datetime1">
              <a:rPr lang="en-US" smtClean="0">
                <a:solidFill>
                  <a:prstClr val="black">
                    <a:tint val="75000"/>
                  </a:prstClr>
                </a:solidFill>
              </a:rPr>
              <a:pPr/>
              <a:t>6/2/2022</a:t>
            </a:fld>
            <a:endParaRPr lang="en-US" dirty="0">
              <a:solidFill>
                <a:prstClr val="black">
                  <a:tint val="75000"/>
                </a:prstClr>
              </a:solidFill>
            </a:endParaRPr>
          </a:p>
        </p:txBody>
      </p:sp>
      <p:sp>
        <p:nvSpPr>
          <p:cNvPr id="7" name="Rectangle 6"/>
          <p:cNvSpPr/>
          <p:nvPr userDrawn="1"/>
        </p:nvSpPr>
        <p:spPr>
          <a:xfrm>
            <a:off x="0" y="0"/>
            <a:ext cx="9144000" cy="461963"/>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spTree>
    <p:extLst>
      <p:ext uri="{BB962C8B-B14F-4D97-AF65-F5344CB8AC3E}">
        <p14:creationId xmlns:p14="http://schemas.microsoft.com/office/powerpoint/2010/main" val="913634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8A9BBE7C-DA3B-2C40-9E01-3C7311EEA284}" type="datetime1">
              <a:rPr lang="en-US">
                <a:solidFill>
                  <a:srgbClr val="1F497D"/>
                </a:solidFill>
              </a:rPr>
              <a:pPr>
                <a:defRPr/>
              </a:pPr>
              <a:t>6/2/2022</a:t>
            </a:fld>
            <a:endParaRPr lang="en-US" dirty="0">
              <a:solidFill>
                <a:srgbClr val="1F497D"/>
              </a:solidFill>
            </a:endParaRPr>
          </a:p>
        </p:txBody>
      </p:sp>
      <p:sp>
        <p:nvSpPr>
          <p:cNvPr id="2" name="Rectangle 1"/>
          <p:cNvSpPr/>
          <p:nvPr userDrawn="1"/>
        </p:nvSpPr>
        <p:spPr>
          <a:xfrm>
            <a:off x="0" y="0"/>
            <a:ext cx="9144000" cy="461963"/>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sp>
        <p:nvSpPr>
          <p:cNvPr id="9" name="Content Placeholder 2"/>
          <p:cNvSpPr>
            <a:spLocks noGrp="1"/>
          </p:cNvSpPr>
          <p:nvPr>
            <p:ph idx="1"/>
          </p:nvPr>
        </p:nvSpPr>
        <p:spPr>
          <a:xfrm>
            <a:off x="457200" y="914400"/>
            <a:ext cx="8229600" cy="5257800"/>
          </a:xfrm>
          <a:prstGeom prst="rect">
            <a:avLst/>
          </a:prstGeo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977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A4A955-3D37-4C2D-8E4E-0F17BB2A77FA}" type="datetime1">
              <a:rPr lang="en-US" smtClean="0">
                <a:solidFill>
                  <a:prstClr val="black">
                    <a:tint val="75000"/>
                  </a:prstClr>
                </a:solidFill>
              </a:rPr>
              <a:pPr/>
              <a:t>6/2/2022</a:t>
            </a:fld>
            <a:endParaRPr lang="en-US" dirty="0">
              <a:solidFill>
                <a:prstClr val="black">
                  <a:tint val="75000"/>
                </a:prstClr>
              </a:solidFill>
            </a:endParaRPr>
          </a:p>
        </p:txBody>
      </p:sp>
      <p:sp>
        <p:nvSpPr>
          <p:cNvPr id="7" name="Rectangle 6"/>
          <p:cNvSpPr/>
          <p:nvPr userDrawn="1"/>
        </p:nvSpPr>
        <p:spPr>
          <a:xfrm>
            <a:off x="0" y="0"/>
            <a:ext cx="9144000" cy="461963"/>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spTree>
    <p:extLst>
      <p:ext uri="{BB962C8B-B14F-4D97-AF65-F5344CB8AC3E}">
        <p14:creationId xmlns:p14="http://schemas.microsoft.com/office/powerpoint/2010/main" val="20732528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42672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48368"/>
      </p:ext>
    </p:extLst>
  </p:cSld>
  <p:clrMap bg1="lt1" tx1="dk1" bg2="lt2" tx2="dk2" accent1="accent1" accent2="accent2" accent3="accent3" accent4="accent4" accent5="accent5" accent6="accent6" hlink="hlink" folHlink="folHlink"/>
  <p:sldLayoutIdLst>
    <p:sldLayoutId id="2147483745" r:id="rId1"/>
    <p:sldLayoutId id="2147483747" r:id="rId2"/>
    <p:sldLayoutId id="2147483743" r:id="rId3"/>
    <p:sldLayoutId id="2147483746" r:id="rId4"/>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Open sans"/>
          <a:ea typeface="ＭＳ Ｐゴシック" charset="0"/>
          <a:cs typeface="Open sans"/>
        </a:defRPr>
      </a:lvl1pPr>
      <a:lvl2pPr algn="ctr" defTabSz="457200" rtl="0" eaLnBrk="1" fontAlgn="base" hangingPunct="1">
        <a:spcBef>
          <a:spcPct val="0"/>
        </a:spcBef>
        <a:spcAft>
          <a:spcPct val="0"/>
        </a:spcAft>
        <a:defRPr sz="4400">
          <a:solidFill>
            <a:schemeClr val="tx1"/>
          </a:solidFill>
          <a:latin typeface="Open sans" charset="0"/>
          <a:ea typeface="ＭＳ Ｐゴシック" charset="0"/>
        </a:defRPr>
      </a:lvl2pPr>
      <a:lvl3pPr algn="ctr" defTabSz="457200" rtl="0" eaLnBrk="1" fontAlgn="base" hangingPunct="1">
        <a:spcBef>
          <a:spcPct val="0"/>
        </a:spcBef>
        <a:spcAft>
          <a:spcPct val="0"/>
        </a:spcAft>
        <a:defRPr sz="4400">
          <a:solidFill>
            <a:schemeClr val="tx1"/>
          </a:solidFill>
          <a:latin typeface="Open sans" charset="0"/>
          <a:ea typeface="ＭＳ Ｐゴシック" charset="0"/>
        </a:defRPr>
      </a:lvl3pPr>
      <a:lvl4pPr algn="ctr" defTabSz="457200" rtl="0" eaLnBrk="1" fontAlgn="base" hangingPunct="1">
        <a:spcBef>
          <a:spcPct val="0"/>
        </a:spcBef>
        <a:spcAft>
          <a:spcPct val="0"/>
        </a:spcAft>
        <a:defRPr sz="4400">
          <a:solidFill>
            <a:schemeClr val="tx1"/>
          </a:solidFill>
          <a:latin typeface="Open sans" charset="0"/>
          <a:ea typeface="ＭＳ Ｐゴシック" charset="0"/>
        </a:defRPr>
      </a:lvl4pPr>
      <a:lvl5pPr algn="ctr" defTabSz="457200" rtl="0" eaLnBrk="1" fontAlgn="base" hangingPunct="1">
        <a:spcBef>
          <a:spcPct val="0"/>
        </a:spcBef>
        <a:spcAft>
          <a:spcPct val="0"/>
        </a:spcAft>
        <a:defRPr sz="4400">
          <a:solidFill>
            <a:schemeClr val="tx1"/>
          </a:solidFill>
          <a:latin typeface="Open sans" charset="0"/>
          <a:ea typeface="ＭＳ Ｐゴシック" charset="0"/>
        </a:defRPr>
      </a:lvl5pPr>
      <a:lvl6pPr marL="457200" algn="ctr" defTabSz="457200" rtl="0" eaLnBrk="1" fontAlgn="base" hangingPunct="1">
        <a:spcBef>
          <a:spcPct val="0"/>
        </a:spcBef>
        <a:spcAft>
          <a:spcPct val="0"/>
        </a:spcAft>
        <a:defRPr sz="4400">
          <a:solidFill>
            <a:schemeClr val="tx1"/>
          </a:solidFill>
          <a:latin typeface="Open sans"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Open sans"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Open sans"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Open sans"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Open sans"/>
          <a:ea typeface="ＭＳ Ｐゴシック" charset="0"/>
          <a:cs typeface="Open san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Open sans"/>
          <a:ea typeface="ＭＳ Ｐゴシック" charset="0"/>
          <a:cs typeface="Open san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Open sans"/>
          <a:ea typeface="ＭＳ Ｐゴシック" charset="0"/>
          <a:cs typeface="Open san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Open sans"/>
          <a:ea typeface="ＭＳ Ｐゴシック" charset="0"/>
          <a:cs typeface="Open san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Open sans"/>
          <a:ea typeface="ＭＳ Ｐゴシック"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5"/>
          <p:cNvSpPr>
            <a:spLocks noChangeArrowheads="1"/>
          </p:cNvSpPr>
          <p:nvPr/>
        </p:nvSpPr>
        <p:spPr bwMode="auto">
          <a:xfrm>
            <a:off x="4059378" y="6525491"/>
            <a:ext cx="1274622" cy="33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mn-MN" sz="1400" b="1" dirty="0">
                <a:solidFill>
                  <a:schemeClr val="bg1"/>
                </a:solidFill>
                <a:latin typeface="Arial" pitchFamily="34" charset="0"/>
                <a:cs typeface="Arial" pitchFamily="34" charset="0"/>
              </a:rPr>
              <a:t>201</a:t>
            </a:r>
            <a:r>
              <a:rPr lang="en-US" sz="1400" b="1" dirty="0">
                <a:solidFill>
                  <a:schemeClr val="bg1"/>
                </a:solidFill>
                <a:latin typeface="Arial" pitchFamily="34" charset="0"/>
                <a:cs typeface="Arial" pitchFamily="34" charset="0"/>
              </a:rPr>
              <a:t>7</a:t>
            </a:r>
            <a:endParaRPr lang="es-ES" sz="1400" b="1" dirty="0">
              <a:solidFill>
                <a:schemeClr val="bg1"/>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E6EF9E34-38D7-4D93-A23E-B83CD4F6B3F3}"/>
              </a:ext>
            </a:extLst>
          </p:cNvPr>
          <p:cNvSpPr txBox="1"/>
          <p:nvPr/>
        </p:nvSpPr>
        <p:spPr>
          <a:xfrm>
            <a:off x="908712" y="3581400"/>
            <a:ext cx="7924800" cy="2185214"/>
          </a:xfrm>
          <a:prstGeom prst="rect">
            <a:avLst/>
          </a:prstGeom>
          <a:noFill/>
        </p:spPr>
        <p:txBody>
          <a:bodyPr wrap="square" rtlCol="0">
            <a:spAutoFit/>
          </a:bodyPr>
          <a:lstStyle/>
          <a:p>
            <a:pPr algn="ctr"/>
            <a:endParaRPr lang="en-US" sz="4400" dirty="0" smtClean="0">
              <a:solidFill>
                <a:srgbClr val="1D4575"/>
              </a:solidFill>
              <a:latin typeface="Lucida Sans Unicode"/>
            </a:endParaRPr>
          </a:p>
          <a:p>
            <a:pPr algn="ctr"/>
            <a:endParaRPr lang="en-US" sz="2000" b="1" cap="all" dirty="0" smtClean="0">
              <a:ln w="0"/>
              <a:solidFill>
                <a:schemeClr val="tx2"/>
              </a:solidFill>
              <a:effectLst>
                <a:reflection blurRad="12700" stA="50000" endPos="50000" dist="5000" dir="5400000" sy="-100000" rotWithShape="0"/>
              </a:effectLst>
              <a:latin typeface="Arial" pitchFamily="34" charset="0"/>
              <a:cs typeface="Arial" pitchFamily="34" charset="0"/>
            </a:endParaRPr>
          </a:p>
          <a:p>
            <a:pPr algn="ctr"/>
            <a:endParaRPr lang="en-US" sz="2400" dirty="0" smtClean="0">
              <a:solidFill>
                <a:srgbClr val="1D4575"/>
              </a:solidFill>
              <a:latin typeface="Arial" panose="020B0604020202020204" pitchFamily="34" charset="0"/>
              <a:cs typeface="Arial" panose="020B0604020202020204" pitchFamily="34" charset="0"/>
            </a:endParaRPr>
          </a:p>
          <a:p>
            <a:pPr algn="ctr"/>
            <a:endParaRPr lang="en-US" sz="2400" dirty="0">
              <a:solidFill>
                <a:srgbClr val="1D4575"/>
              </a:solidFill>
              <a:latin typeface="Arial" panose="020B0604020202020204" pitchFamily="34" charset="0"/>
              <a:cs typeface="Arial" panose="020B0604020202020204" pitchFamily="34" charset="0"/>
            </a:endParaRPr>
          </a:p>
          <a:p>
            <a:pPr algn="ctr"/>
            <a:endParaRPr lang="en-US" sz="2400" dirty="0" smtClean="0">
              <a:solidFill>
                <a:srgbClr val="1D4575"/>
              </a:solidFill>
              <a:latin typeface="Arial" panose="020B0604020202020204" pitchFamily="34" charset="0"/>
              <a:cs typeface="Arial" panose="020B0604020202020204" pitchFamily="34" charset="0"/>
            </a:endParaRPr>
          </a:p>
        </p:txBody>
      </p:sp>
      <p:pic>
        <p:nvPicPr>
          <p:cNvPr id="16" name="Picture 15" descr="DARK BLUE">
            <a:extLst>
              <a:ext uri="{FF2B5EF4-FFF2-40B4-BE49-F238E27FC236}">
                <a16:creationId xmlns:a16="http://schemas.microsoft.com/office/drawing/2014/main" id="{91251F57-5D6D-4E7A-867D-8483067342D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saturation sat="400000"/>
                    </a14:imgEffect>
                    <a14:imgEffect>
                      <a14:brightnessContrast bright="-40000" contrast="40000"/>
                    </a14:imgEffect>
                  </a14:imgLayer>
                </a14:imgProps>
              </a:ext>
            </a:extLst>
          </a:blip>
          <a:srcRect l="16748" r="17134"/>
          <a:stretch/>
        </p:blipFill>
        <p:spPr>
          <a:xfrm>
            <a:off x="750625" y="0"/>
            <a:ext cx="8393375" cy="457200"/>
          </a:xfrm>
          <a:prstGeom prst="rect">
            <a:avLst/>
          </a:prstGeom>
          <a:solidFill>
            <a:srgbClr val="66FFFF"/>
          </a:solidFill>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1641" y="589811"/>
            <a:ext cx="1292359" cy="1323813"/>
          </a:xfrm>
          <a:prstGeom prst="rect">
            <a:avLst/>
          </a:prstGeom>
        </p:spPr>
      </p:pic>
      <p:sp>
        <p:nvSpPr>
          <p:cNvPr id="4" name="Content Placeholder 3"/>
          <p:cNvSpPr>
            <a:spLocks noGrp="1"/>
          </p:cNvSpPr>
          <p:nvPr>
            <p:ph idx="1"/>
          </p:nvPr>
        </p:nvSpPr>
        <p:spPr>
          <a:xfrm>
            <a:off x="573020" y="2046235"/>
            <a:ext cx="8229600" cy="4216569"/>
          </a:xfrm>
        </p:spPr>
        <p:txBody>
          <a:bodyPr/>
          <a:lstStyle/>
          <a:p>
            <a:pPr marL="0" indent="0" algn="ctr">
              <a:lnSpc>
                <a:spcPct val="150000"/>
              </a:lnSpc>
              <a:buNone/>
              <a:defRPr/>
            </a:pPr>
            <a:endParaRPr lang="mn-MN" sz="1800" b="1" dirty="0">
              <a:ln w="11430"/>
              <a:solidFill>
                <a:schemeClr val="tx2"/>
              </a:solidFill>
              <a:effectLst>
                <a:reflection blurRad="6350" stA="55000" endA="300" endPos="45500" dir="5400000" sy="-100000" algn="bl" rotWithShape="0"/>
              </a:effectLst>
              <a:latin typeface="Arial" pitchFamily="34" charset="0"/>
              <a:cs typeface="Arial" pitchFamily="34" charset="0"/>
            </a:endParaRPr>
          </a:p>
          <a:p>
            <a:pPr marL="0" indent="0" algn="ctr">
              <a:lnSpc>
                <a:spcPct val="150000"/>
              </a:lnSpc>
              <a:buNone/>
              <a:defRPr/>
            </a:pPr>
            <a:r>
              <a:rPr lang="mn-MN" b="1" dirty="0">
                <a:ln w="11430"/>
                <a:solidFill>
                  <a:schemeClr val="tx2"/>
                </a:solidFill>
                <a:effectLst>
                  <a:reflection blurRad="6350" stA="55000" endA="300" endPos="45500" dir="5400000" sy="-100000" algn="bl" rotWithShape="0"/>
                </a:effectLst>
                <a:latin typeface="Arial" pitchFamily="34" charset="0"/>
                <a:cs typeface="Arial" pitchFamily="34" charset="0"/>
              </a:rPr>
              <a:t>СТАНДАРТУУДЫН</a:t>
            </a:r>
            <a:r>
              <a:rPr lang="mn-MN" b="1" dirty="0" smtClean="0">
                <a:ln w="11430"/>
                <a:solidFill>
                  <a:schemeClr val="tx2"/>
                </a:solidFill>
                <a:effectLst>
                  <a:reflection blurRad="6350" stA="55000" endA="300" endPos="45500" dir="5400000" sy="-100000" algn="bl" rotWithShape="0"/>
                </a:effectLst>
                <a:latin typeface="Arial" pitchFamily="34" charset="0"/>
                <a:cs typeface="Arial" pitchFamily="34" charset="0"/>
              </a:rPr>
              <a:t> ТАНИЛЦУУЛГА</a:t>
            </a:r>
          </a:p>
          <a:p>
            <a:pPr marL="0" indent="0" algn="ctr">
              <a:lnSpc>
                <a:spcPct val="150000"/>
              </a:lnSpc>
              <a:buNone/>
              <a:defRPr/>
            </a:pPr>
            <a:endParaRPr lang="mn-MN" b="1" dirty="0">
              <a:ln w="11430"/>
              <a:solidFill>
                <a:schemeClr val="tx2"/>
              </a:solidFill>
              <a:effectLst>
                <a:reflection blurRad="6350" stA="55000" endA="300" endPos="45500" dir="5400000" sy="-100000" algn="bl" rotWithShape="0"/>
              </a:effectLst>
              <a:latin typeface="Arial" pitchFamily="34" charset="0"/>
              <a:cs typeface="Arial" pitchFamily="34" charset="0"/>
            </a:endParaRPr>
          </a:p>
          <a:p>
            <a:pPr marL="0" indent="0" algn="ctr">
              <a:lnSpc>
                <a:spcPct val="150000"/>
              </a:lnSpc>
              <a:buNone/>
              <a:defRPr/>
            </a:pPr>
            <a:endParaRPr lang="mn-MN" sz="1800" b="1" dirty="0">
              <a:ln w="11430"/>
              <a:solidFill>
                <a:schemeClr val="tx2"/>
              </a:solidFill>
              <a:effectLst>
                <a:reflection blurRad="6350" stA="55000" endA="300" endPos="45500" dir="5400000" sy="-100000" algn="bl" rotWithShape="0"/>
              </a:effectLst>
              <a:latin typeface="Arial" pitchFamily="34" charset="0"/>
              <a:cs typeface="Arial" pitchFamily="34" charset="0"/>
            </a:endParaRPr>
          </a:p>
          <a:p>
            <a:pPr marL="0" indent="0" algn="ctr">
              <a:lnSpc>
                <a:spcPct val="150000"/>
              </a:lnSpc>
              <a:buNone/>
              <a:defRPr/>
            </a:pPr>
            <a:endParaRPr lang="mn-MN" sz="1800" b="1" dirty="0" smtClean="0">
              <a:ln w="11430"/>
              <a:solidFill>
                <a:schemeClr val="tx2"/>
              </a:solidFill>
              <a:effectLst>
                <a:reflection blurRad="6350" stA="55000" endA="300" endPos="45500" dir="5400000" sy="-100000" algn="bl" rotWithShape="0"/>
              </a:effectLst>
              <a:latin typeface="Arial" pitchFamily="34" charset="0"/>
              <a:cs typeface="Arial" pitchFamily="34" charset="0"/>
            </a:endParaRPr>
          </a:p>
          <a:p>
            <a:pPr marL="0" indent="0" algn="ctr">
              <a:lnSpc>
                <a:spcPct val="150000"/>
              </a:lnSpc>
              <a:buNone/>
              <a:defRPr/>
            </a:pPr>
            <a:r>
              <a:rPr lang="ru-RU" sz="1800" b="1" dirty="0">
                <a:ln w="11430"/>
                <a:solidFill>
                  <a:schemeClr val="tx2"/>
                </a:solidFill>
                <a:effectLst>
                  <a:reflection blurRad="6350" stA="55000" endA="300" endPos="45500" dir="5400000" sy="-100000" algn="bl" rotWithShape="0"/>
                </a:effectLst>
                <a:latin typeface="Arial" pitchFamily="34" charset="0"/>
                <a:cs typeface="Arial" pitchFamily="34" charset="0"/>
              </a:rPr>
              <a:t>Стандарт, норм нормативын хэлтэс </a:t>
            </a:r>
          </a:p>
          <a:p>
            <a:pPr marL="0" indent="0" algn="ctr">
              <a:lnSpc>
                <a:spcPct val="150000"/>
              </a:lnSpc>
              <a:buNone/>
              <a:defRPr/>
            </a:pPr>
            <a:r>
              <a:rPr lang="ru-RU" sz="1800" b="1" dirty="0">
                <a:ln w="11430"/>
                <a:solidFill>
                  <a:schemeClr val="tx2"/>
                </a:solidFill>
                <a:effectLst>
                  <a:reflection blurRad="6350" stA="55000" endA="300" endPos="45500" dir="5400000" sy="-100000" algn="bl" rotWithShape="0"/>
                </a:effectLst>
                <a:latin typeface="Arial" pitchFamily="34" charset="0"/>
                <a:cs typeface="Arial" pitchFamily="34" charset="0"/>
              </a:rPr>
              <a:t>Стандартын </a:t>
            </a:r>
            <a:r>
              <a:rPr lang="ru-RU" sz="1800" b="1" dirty="0" smtClean="0">
                <a:ln w="11430"/>
                <a:solidFill>
                  <a:schemeClr val="tx2"/>
                </a:solidFill>
                <a:effectLst>
                  <a:reflection blurRad="6350" stA="55000" endA="300" endPos="45500" dir="5400000" sy="-100000" algn="bl" rotWithShape="0"/>
                </a:effectLst>
                <a:latin typeface="Arial" pitchFamily="34" charset="0"/>
                <a:cs typeface="Arial" pitchFamily="34" charset="0"/>
              </a:rPr>
              <a:t>сектор</a:t>
            </a:r>
            <a:endParaRPr lang="mn-MN" sz="1800" b="1" dirty="0">
              <a:ln w="11430"/>
              <a:solidFill>
                <a:schemeClr val="tx2"/>
              </a:solidFill>
              <a:effectLst>
                <a:reflection blurRad="6350" stA="55000" endA="300" endPos="45500" dir="5400000" sy="-100000" algn="bl" rotWithShape="0"/>
              </a:effectLst>
              <a:latin typeface="Arial" pitchFamily="34" charset="0"/>
              <a:cs typeface="Arial" pitchFamily="34" charset="0"/>
            </a:endParaRPr>
          </a:p>
          <a:p>
            <a:pPr marL="0" indent="0" algn="ctr">
              <a:lnSpc>
                <a:spcPct val="150000"/>
              </a:lnSpc>
              <a:buNone/>
              <a:defRPr/>
            </a:pPr>
            <a:r>
              <a:rPr lang="en-US" sz="1800" b="1" dirty="0" smtClean="0">
                <a:ln w="11430"/>
                <a:solidFill>
                  <a:schemeClr val="tx2"/>
                </a:solidFill>
                <a:effectLst>
                  <a:reflection blurRad="6350" stA="55000" endA="300" endPos="45500" dir="5400000" sy="-100000" algn="bl" rotWithShape="0"/>
                </a:effectLst>
                <a:latin typeface="Arial" pitchFamily="34" charset="0"/>
                <a:cs typeface="Arial" pitchFamily="34" charset="0"/>
              </a:rPr>
              <a:t>20</a:t>
            </a:r>
            <a:r>
              <a:rPr lang="mn-MN" sz="1800" b="1" dirty="0" smtClean="0">
                <a:ln w="11430"/>
                <a:solidFill>
                  <a:schemeClr val="tx2"/>
                </a:solidFill>
                <a:effectLst>
                  <a:reflection blurRad="6350" stA="55000" endA="300" endPos="45500" dir="5400000" sy="-100000" algn="bl" rotWithShape="0"/>
                </a:effectLst>
                <a:latin typeface="Arial" pitchFamily="34" charset="0"/>
                <a:cs typeface="Arial" pitchFamily="34" charset="0"/>
              </a:rPr>
              <a:t>2</a:t>
            </a:r>
            <a:r>
              <a:rPr lang="en-US" sz="1800" b="1" dirty="0" smtClean="0">
                <a:ln w="11430"/>
                <a:solidFill>
                  <a:schemeClr val="tx2"/>
                </a:solidFill>
                <a:effectLst>
                  <a:reflection blurRad="6350" stA="55000" endA="300" endPos="45500" dir="5400000" sy="-100000" algn="bl" rotWithShape="0"/>
                </a:effectLst>
                <a:latin typeface="Arial" pitchFamily="34" charset="0"/>
                <a:cs typeface="Arial" pitchFamily="34" charset="0"/>
              </a:rPr>
              <a:t>1 </a:t>
            </a:r>
            <a:r>
              <a:rPr lang="mn-MN" sz="1800" b="1" dirty="0">
                <a:ln w="11430"/>
                <a:solidFill>
                  <a:schemeClr val="tx2"/>
                </a:solidFill>
                <a:effectLst>
                  <a:reflection blurRad="6350" stA="55000" endA="300" endPos="45500" dir="5400000" sy="-100000" algn="bl" rotWithShape="0"/>
                </a:effectLst>
                <a:latin typeface="Arial" pitchFamily="34" charset="0"/>
                <a:cs typeface="Arial" pitchFamily="34" charset="0"/>
              </a:rPr>
              <a:t>он</a:t>
            </a:r>
            <a:endParaRPr lang="en-US" sz="1800" b="1" dirty="0">
              <a:ln w="11430"/>
              <a:solidFill>
                <a:schemeClr val="tx2"/>
              </a:solidFill>
              <a:effectLst>
                <a:reflection blurRad="6350" stA="55000" endA="300" endPos="45500" dir="5400000" sy="-100000" algn="bl" rotWithShape="0"/>
              </a:effectLst>
              <a:latin typeface="Arial" pitchFamily="34" charset="0"/>
              <a:cs typeface="Arial" pitchFamily="34" charset="0"/>
            </a:endParaRPr>
          </a:p>
          <a:p>
            <a:endParaRPr lang="en-US" dirty="0"/>
          </a:p>
        </p:txBody>
      </p:sp>
      <p:sp>
        <p:nvSpPr>
          <p:cNvPr id="2" name="Rectangle 1"/>
          <p:cNvSpPr/>
          <p:nvPr/>
        </p:nvSpPr>
        <p:spPr>
          <a:xfrm>
            <a:off x="2092656" y="58965"/>
            <a:ext cx="6482688" cy="369332"/>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a:t>
            </a:r>
            <a:r>
              <a:rPr lang="mn-MN" dirty="0" smtClean="0">
                <a:solidFill>
                  <a:schemeClr val="bg1"/>
                </a:solidFill>
                <a:latin typeface="Arial" panose="020B0604020202020204" pitchFamily="34" charset="0"/>
                <a:cs typeface="Arial" panose="020B0604020202020204" pitchFamily="34" charset="0"/>
              </a:rPr>
              <a:t>ЭРЧИМ ХҮЧНИЙ ЭДИЙН ЗАСГИЙН ХҮРЭЭЛЭН</a:t>
            </a:r>
            <a:r>
              <a:rPr lang="en-US" dirty="0" smtClean="0">
                <a:solidFill>
                  <a:schemeClr val="bg1"/>
                </a:solidFill>
                <a:latin typeface="Arial" panose="020B0604020202020204" pitchFamily="34" charset="0"/>
                <a:cs typeface="Arial" panose="020B0604020202020204" pitchFamily="34" charset="0"/>
              </a:rPr>
              <a:t>"</a:t>
            </a:r>
            <a:r>
              <a:rPr lang="mn-MN" dirty="0" smtClean="0">
                <a:solidFill>
                  <a:schemeClr val="bg1"/>
                </a:solidFill>
                <a:latin typeface="Arial" panose="020B0604020202020204" pitchFamily="34" charset="0"/>
                <a:cs typeface="Arial" panose="020B0604020202020204" pitchFamily="34" charset="0"/>
              </a:rPr>
              <a:t> ТӨХК</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636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3937452460"/>
              </p:ext>
            </p:extLst>
          </p:nvPr>
        </p:nvGraphicFramePr>
        <p:xfrm>
          <a:off x="251604" y="1189040"/>
          <a:ext cx="8537069" cy="5548250"/>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1873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gridCol w="1961851">
                  <a:extLst>
                    <a:ext uri="{9D8B030D-6E8A-4147-A177-3AD203B41FA5}">
                      <a16:colId xmlns:a16="http://schemas.microsoft.com/office/drawing/2014/main" val="20003"/>
                    </a:ext>
                  </a:extLst>
                </a:gridCol>
              </a:tblGrid>
              <a:tr h="277924">
                <a:tc>
                  <a:txBody>
                    <a:bodyPr/>
                    <a:lstStyle/>
                    <a:p>
                      <a:pPr algn="ctr">
                        <a:lnSpc>
                          <a:spcPct val="107000"/>
                        </a:lnSpc>
                        <a:spcAft>
                          <a:spcPts val="0"/>
                        </a:spcAft>
                      </a:pPr>
                      <a:r>
                        <a:rPr lang="mn-MN"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a:t>
                      </a:r>
                      <a:r>
                        <a:rPr lang="mn-MN"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а</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076">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1</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dirty="0" smtClean="0">
                          <a:solidFill>
                            <a:schemeClr val="tx2">
                              <a:lumMod val="50000"/>
                            </a:schemeClr>
                          </a:solidFill>
                          <a:latin typeface="Arial" panose="020B0604020202020204" pitchFamily="34" charset="0"/>
                          <a:ea typeface="SimSun" panose="02010600030101010101" pitchFamily="2" charset="-122"/>
                        </a:rPr>
                        <a:t>“ДЦС-2” ТӨХК, “ДЦС-4” ТӨХК,   “ШУТИС-ЭХС”, “УБЦТС” ТӨХК,  “ЭХХТ”,  “ЭХЗХ”,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85000"/>
                        </a:lnSpc>
                        <a:spcBef>
                          <a:spcPts val="0"/>
                        </a:spcBef>
                        <a:spcAft>
                          <a:spcPts val="0"/>
                        </a:spcAft>
                        <a:buClrTx/>
                        <a:buSzTx/>
                        <a:buFontTx/>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Эдгээр компаниас</a:t>
                      </a: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стандартын төсөлд оруулах нэмэлт санал ирүүлээгүй.</a:t>
                      </a:r>
                      <a:endParaRPr lang="en-US"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Tx/>
                        <a:buNone/>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5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1124219">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2</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"БЗӨБЦТС"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Соронзон экран дэлгэц гэдгийг хамгаалалтын бүрхүүл гэж өөрчлөх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Стандартад</a:t>
                      </a:r>
                      <a:r>
                        <a:rPr lang="mn-MN" sz="15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ийм нэр томьёо байгаагүй</a:t>
                      </a: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r h="425133">
                <a:tc rowSpan="4">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3</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МХЕГ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Дулааны нөлөө гэснийг Дулааны /халалт/ нөлөө гэж тусгах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r>
                        <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Саналыг тусгасан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r h="414528">
                <a:tc vMerge="1">
                  <a:txBody>
                    <a:bodyPr/>
                    <a:lstStyle/>
                    <a:p>
                      <a:endParaRPr lang="en-US"/>
                    </a:p>
                  </a:txBody>
                  <a:tcPr/>
                </a:tc>
                <a:tc vMerge="1">
                  <a:txBody>
                    <a:bodyPr/>
                    <a:lstStyle/>
                    <a:p>
                      <a:endParaRPr lang="en-US"/>
                    </a:p>
                  </a:txBody>
                  <a:tcPr/>
                </a:tc>
                <a:tc>
                  <a:txBody>
                    <a:bodyPr/>
                    <a:lstStyle/>
                    <a:p>
                      <a:pPr marL="0" lvl="0" indent="0" algn="just">
                        <a:lnSpc>
                          <a:spcPct val="85000"/>
                        </a:lnSpc>
                        <a:spcAft>
                          <a:spcPts val="0"/>
                        </a:spcAft>
                        <a:buFont typeface="Arial" panose="020B0604020202020204" pitchFamily="34" charset="0"/>
                        <a:buNone/>
                      </a:pPr>
                      <a:r>
                        <a:rPr lang="ru-RU"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Доош дамжуулагч систем </a:t>
                      </a: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г</a:t>
                      </a:r>
                      <a:r>
                        <a:rPr lang="ru-RU"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эснийг гүйдэл дамжуулах систем гэж өөрчлөх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down-conductor system гэж англи дээрээ байсан учир хэвээр үлдээсэн</a:t>
                      </a:r>
                      <a:endParaRPr lang="en-US" sz="1500" kern="12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4575230"/>
                  </a:ext>
                </a:extLst>
              </a:tr>
              <a:tr h="829057">
                <a:tc vMerge="1">
                  <a:txBody>
                    <a:bodyPr/>
                    <a:lstStyle/>
                    <a:p>
                      <a:endParaRPr lang="en-US"/>
                    </a:p>
                  </a:txBody>
                  <a:tcPr/>
                </a:tc>
                <a:tc vMerge="1">
                  <a:txBody>
                    <a:bodyPr/>
                    <a:lstStyle/>
                    <a:p>
                      <a:endParaRPr lang="en-US"/>
                    </a:p>
                  </a:txBody>
                  <a:tcPr/>
                </a:tc>
                <a:tc>
                  <a:txBody>
                    <a:bodyPr/>
                    <a:lstStyle/>
                    <a:p>
                      <a:pPr marL="0" lvl="0" indent="0" algn="just">
                        <a:lnSpc>
                          <a:spcPct val="85000"/>
                        </a:lnSpc>
                        <a:spcAft>
                          <a:spcPts val="0"/>
                        </a:spcAft>
                        <a:buFont typeface="Arial" panose="020B0604020202020204" pitchFamily="34" charset="0"/>
                        <a:buNone/>
                      </a:pPr>
                      <a:r>
                        <a:rPr lang="ru-RU"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Хүлээн авагч цэгийн дулааны гэмтэл гэснийг Аянга хүлээн авагчийн дулааны гэмтэл буюу цэг гэсэн утга найруулгыг засах нь зүйтэй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Саналыг тусгасан</a:t>
                      </a:r>
                      <a:endParaRPr lang="en-US" sz="1500" kern="12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905328"/>
                  </a:ext>
                </a:extLst>
              </a:tr>
              <a:tr h="829056">
                <a:tc vMerge="1">
                  <a:txBody>
                    <a:bodyPr/>
                    <a:lstStyle/>
                    <a:p>
                      <a:endParaRPr lang="en-US"/>
                    </a:p>
                  </a:txBody>
                  <a:tcPr/>
                </a:tc>
                <a:tc vMerge="1">
                  <a:txBody>
                    <a:bodyPr/>
                    <a:lstStyle/>
                    <a:p>
                      <a:endParaRPr lang="en-US"/>
                    </a:p>
                  </a:txBody>
                  <a:tcPr/>
                </a:tc>
                <a:tc>
                  <a:txBody>
                    <a:bodyPr/>
                    <a:lstStyle/>
                    <a:p>
                      <a:pPr marL="0" lvl="0" indent="0" algn="just">
                        <a:lnSpc>
                          <a:spcPct val="85000"/>
                        </a:lnSpc>
                        <a:spcAft>
                          <a:spcPts val="0"/>
                        </a:spcAft>
                        <a:buFont typeface="Arial" panose="020B0604020202020204" pitchFamily="34" charset="0"/>
                        <a:buNone/>
                      </a:pPr>
                      <a:r>
                        <a:rPr lang="ru-RU"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Газардуулгын систем рүү дамжуулах дамжуулагчид гэснийг Газардуулгын систем рүү гүйдэл дамжуулагчид гэж өөрчлөх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US" sz="15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319266"/>
                  </a:ext>
                </a:extLst>
              </a:tr>
            </a:tbl>
          </a:graphicData>
        </a:graphic>
      </p:graphicFrame>
    </p:spTree>
    <p:extLst>
      <p:ext uri="{BB962C8B-B14F-4D97-AF65-F5344CB8AC3E}">
        <p14:creationId xmlns:p14="http://schemas.microsoft.com/office/powerpoint/2010/main" val="1104562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4262530047"/>
              </p:ext>
            </p:extLst>
          </p:nvPr>
        </p:nvGraphicFramePr>
        <p:xfrm>
          <a:off x="358982" y="1483995"/>
          <a:ext cx="8537069" cy="4082161"/>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625152">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tblGrid>
              <a:tr h="310896">
                <a:tc rowSpan="4">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4</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dirty="0" smtClean="0">
                          <a:solidFill>
                            <a:schemeClr val="tx2">
                              <a:lumMod val="50000"/>
                            </a:schemeClr>
                          </a:solidFill>
                          <a:latin typeface="Arial" panose="020B0604020202020204" pitchFamily="34" charset="0"/>
                          <a:ea typeface="SimSun" panose="02010600030101010101" pitchFamily="2" charset="-122"/>
                        </a:rPr>
                        <a:t>"ЦДҮС" ТӨХК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85000"/>
                        </a:lnSpc>
                        <a:spcBef>
                          <a:spcPts val="0"/>
                        </a:spcBef>
                        <a:spcAft>
                          <a:spcPts val="0"/>
                        </a:spcAft>
                        <a:buClrTx/>
                        <a:buSzTx/>
                        <a:buFontTx/>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харилцаа холбооны шугам гэснийг холбооны шугам гэж өөрчлөх</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Саналыг тусгасан</a:t>
                      </a:r>
                    </a:p>
                    <a:p>
                      <a:pPr marL="0" lvl="0" indent="0" algn="ctr">
                        <a:lnSpc>
                          <a:spcPct val="85000"/>
                        </a:lnSpc>
                        <a:spcAft>
                          <a:spcPts val="0"/>
                        </a:spcAft>
                        <a:buFont typeface="+mj-lt"/>
                        <a:buNone/>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621792">
                <a:tc vMerge="1">
                  <a:txBody>
                    <a:bodyPr/>
                    <a:lstStyle/>
                    <a:p>
                      <a:endParaRPr lang="en-US"/>
                    </a:p>
                  </a:txBody>
                  <a:tcPr/>
                </a:tc>
                <a:tc vMerge="1">
                  <a:txBody>
                    <a:bodyPr/>
                    <a:lstStyle/>
                    <a:p>
                      <a:endParaRPr lang="en-US"/>
                    </a:p>
                  </a:txBody>
                  <a:tcPr/>
                </a:tc>
                <a:tc>
                  <a:txBody>
                    <a:bodyPr/>
                    <a:lstStyle/>
                    <a:p>
                      <a:pPr marL="0" lvl="0" indent="0" algn="just">
                        <a:lnSpc>
                          <a:spcPct val="85000"/>
                        </a:lnSpc>
                        <a:spcAft>
                          <a:spcPts val="0"/>
                        </a:spcAft>
                        <a:buFontTx/>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хүчний шугам гэснийг (</a:t>
                      </a:r>
                      <a:r>
                        <a:rPr lang="en-US"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power line) </a:t>
                      </a: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цахилгааны шугам (дамжуулах болон түгээх) болгож өөрчлөх</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Саналыг</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тусгасан</a:t>
                      </a:r>
                      <a:endParaRPr lang="en-US" sz="1600" kern="12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119944"/>
                  </a:ext>
                </a:extLst>
              </a:tr>
              <a:tr h="414528">
                <a:tc vMerge="1">
                  <a:txBody>
                    <a:bodyPr/>
                    <a:lstStyle/>
                    <a:p>
                      <a:endParaRPr lang="en-US"/>
                    </a:p>
                  </a:txBody>
                  <a:tcPr/>
                </a:tc>
                <a:tc vMerge="1">
                  <a:txBody>
                    <a:bodyPr/>
                    <a:lstStyle/>
                    <a:p>
                      <a:endParaRPr lang="en-US"/>
                    </a:p>
                  </a:txBody>
                  <a:tcPr/>
                </a:tc>
                <a:tc>
                  <a:txBody>
                    <a:bodyPr/>
                    <a:lstStyle/>
                    <a:p>
                      <a:pPr marL="0" lvl="0" indent="0" algn="just">
                        <a:lnSpc>
                          <a:spcPct val="85000"/>
                        </a:lnSpc>
                        <a:spcAft>
                          <a:spcPts val="0"/>
                        </a:spcAft>
                        <a:buFontTx/>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цохилтын гүйдлийг зайлуулах гэснийг шингээх гэж өөрчлөх </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mn-MN" dirty="0" smtClean="0"/>
                        <a:t>            - </a:t>
                      </a:r>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840689"/>
                  </a:ext>
                </a:extLst>
              </a:tr>
              <a:tr h="207264">
                <a:tc vMerge="1">
                  <a:txBody>
                    <a:bodyPr/>
                    <a:lstStyle/>
                    <a:p>
                      <a:endParaRPr lang="en-US"/>
                    </a:p>
                  </a:txBody>
                  <a:tcPr/>
                </a:tc>
                <a:tc vMerge="1">
                  <a:txBody>
                    <a:bodyPr/>
                    <a:lstStyle/>
                    <a:p>
                      <a:endParaRPr lang="en-US"/>
                    </a:p>
                  </a:txBody>
                  <a:tcPr/>
                </a:tc>
                <a:tc>
                  <a:txBody>
                    <a:bodyPr/>
                    <a:lstStyle/>
                    <a:p>
                      <a:pPr marL="0" lvl="0" indent="0" algn="just">
                        <a:lnSpc>
                          <a:spcPct val="85000"/>
                        </a:lnSpc>
                        <a:spcAft>
                          <a:spcPts val="0"/>
                        </a:spcAft>
                        <a:buFontTx/>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тэсвэрлэх хэвийн импульсийн хүчдэл гэснийг хэвийн хүчдэлийн импульсийг тэсвэрлэх гэж өөрчлөх </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mn-MN" sz="18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Саналыг</a:t>
                      </a:r>
                      <a:r>
                        <a:rPr lang="mn-MN" sz="18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тусгасан</a:t>
                      </a:r>
                      <a:endParaRPr lang="en-US" sz="18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288534"/>
                  </a:ext>
                </a:extLst>
              </a:tr>
              <a:tr h="1124219">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5</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""ДҮТ" ТӨХХК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стандартад "цэнэг шавхагч" тоноглолуудын талаар дэлгэрэнгүй оруулж тусгах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Орчуулгыг</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1:1</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-ээр хийдэг учир саналыг тусгаагүй </a:t>
                      </a:r>
                      <a:endPar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r h="678038">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6</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"СЭХҮТ" ТӨҮГ, "ЭБЦТС" ТӨХК, "ДЦС3"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нэмэлт саналгүй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85000"/>
                        </a:lnSpc>
                        <a:spcAft>
                          <a:spcPts val="0"/>
                        </a:spcAft>
                        <a:buFont typeface="+mj-lt"/>
                        <a:buNone/>
                      </a:pPr>
                      <a:endPar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bl>
          </a:graphicData>
        </a:graphic>
      </p:graphicFrame>
    </p:spTree>
    <p:extLst>
      <p:ext uri="{BB962C8B-B14F-4D97-AF65-F5344CB8AC3E}">
        <p14:creationId xmlns:p14="http://schemas.microsoft.com/office/powerpoint/2010/main" val="508443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910087"/>
            <a:ext cx="8386156" cy="990600"/>
          </a:xfrm>
        </p:spPr>
        <p:txBody>
          <a:bodyPr/>
          <a:lstStyle/>
          <a:p>
            <a:r>
              <a:rPr lang="mn-MN" sz="2000" b="1" dirty="0">
                <a:solidFill>
                  <a:schemeClr val="accent1">
                    <a:lumMod val="50000"/>
                  </a:schemeClr>
                </a:solidFill>
                <a:latin typeface="Arial" panose="020B0604020202020204" pitchFamily="34" charset="0"/>
                <a:cs typeface="Arial" panose="020B0604020202020204" pitchFamily="34" charset="0"/>
              </a:rPr>
              <a:t>3</a:t>
            </a:r>
            <a:r>
              <a:rPr lang="mn-MN" sz="2000" b="1" dirty="0" smtClean="0">
                <a:solidFill>
                  <a:schemeClr val="accent1">
                    <a:lumMod val="50000"/>
                  </a:schemeClr>
                </a:solidFill>
                <a:latin typeface="Arial" panose="020B0604020202020204" pitchFamily="34" charset="0"/>
                <a:cs typeface="Arial" panose="020B0604020202020204" pitchFamily="34" charset="0"/>
              </a:rPr>
              <a:t>.</a:t>
            </a:r>
            <a:r>
              <a:rPr lang="en-US" sz="2000" b="1" dirty="0" smtClean="0">
                <a:solidFill>
                  <a:schemeClr val="accent1">
                    <a:lumMod val="50000"/>
                  </a:schemeClr>
                </a:solidFill>
                <a:latin typeface="Arial" panose="020B0604020202020204" pitchFamily="34" charset="0"/>
                <a:cs typeface="Arial" panose="020B0604020202020204" pitchFamily="34" charset="0"/>
              </a:rPr>
              <a:t> </a:t>
            </a:r>
            <a:r>
              <a:rPr lang="en-US" sz="2000" b="1" dirty="0">
                <a:solidFill>
                  <a:schemeClr val="accent1">
                    <a:lumMod val="50000"/>
                  </a:schemeClr>
                </a:solidFill>
                <a:latin typeface="Arial" panose="020B0604020202020204" pitchFamily="34" charset="0"/>
                <a:cs typeface="Arial" panose="020B0604020202020204" pitchFamily="34" charset="0"/>
              </a:rPr>
              <a:t>MNS IEC 61865 “</a:t>
            </a:r>
            <a:r>
              <a:rPr lang="en-US" sz="2000" b="1" dirty="0" err="1">
                <a:solidFill>
                  <a:schemeClr val="accent1">
                    <a:lumMod val="50000"/>
                  </a:schemeClr>
                </a:solidFill>
                <a:latin typeface="Arial" panose="020B0604020202020204" pitchFamily="34" charset="0"/>
                <a:cs typeface="Arial" panose="020B0604020202020204" pitchFamily="34" charset="0"/>
              </a:rPr>
              <a:t>Цахилгаан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дамжуулах</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агаарын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шугам</a:t>
            </a:r>
            <a:r>
              <a:rPr lang="en-US" sz="2000" b="1" dirty="0">
                <a:solidFill>
                  <a:schemeClr val="accent1">
                    <a:lumMod val="50000"/>
                  </a:schemeClr>
                </a:solidFill>
                <a:latin typeface="Arial" panose="020B0604020202020204" pitchFamily="34" charset="0"/>
                <a:cs typeface="Arial" panose="020B0604020202020204" pitchFamily="34" charset="0"/>
              </a:rPr>
              <a:t> – </a:t>
            </a:r>
            <a:r>
              <a:rPr lang="en-US" sz="2000" b="1" dirty="0" err="1">
                <a:solidFill>
                  <a:schemeClr val="accent1">
                    <a:lumMod val="50000"/>
                  </a:schemeClr>
                </a:solidFill>
                <a:latin typeface="Arial" panose="020B0604020202020204" pitchFamily="34" charset="0"/>
                <a:cs typeface="Arial" panose="020B0604020202020204" pitchFamily="34" charset="0"/>
              </a:rPr>
              <a:t>Хүчдэлтэй</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хэсэг</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болон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хаалт</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хоорондын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зайд</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байх</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цахилгааны</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бүрэлдэхүүн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хэсгийг</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тооцоолох</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Тооцооллын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аргачлал</a:t>
            </a:r>
            <a:r>
              <a:rPr lang="en-US" sz="2000" b="1" dirty="0">
                <a:solidFill>
                  <a:schemeClr val="accent1">
                    <a:lumMod val="50000"/>
                  </a:schemeClr>
                </a:solidFill>
                <a:latin typeface="Arial" panose="020B0604020202020204" pitchFamily="34" charset="0"/>
                <a:cs typeface="Arial" panose="020B0604020202020204" pitchFamily="34" charset="0"/>
              </a:rPr>
              <a:t>”</a:t>
            </a:r>
            <a:br>
              <a:rPr lang="en-US" sz="2000" b="1" dirty="0">
                <a:solidFill>
                  <a:schemeClr val="accent1">
                    <a:lumMod val="50000"/>
                  </a:schemeClr>
                </a:solidFill>
                <a:latin typeface="Arial" panose="020B0604020202020204" pitchFamily="34" charset="0"/>
                <a:cs typeface="Arial" panose="020B0604020202020204" pitchFamily="34" charset="0"/>
              </a:rPr>
            </a:br>
            <a:endParaRPr lang="en-US" sz="2000" b="1" dirty="0">
              <a:solidFill>
                <a:schemeClr val="accent1">
                  <a:lumMod val="50000"/>
                </a:schemeClr>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587877" y="1905000"/>
            <a:ext cx="8077200" cy="3505200"/>
          </a:xfrm>
        </p:spPr>
        <p:txBody>
          <a:bodyPr/>
          <a:lstStyle/>
          <a:p>
            <a:pPr algn="just"/>
            <a:r>
              <a:rPr lang="mn-MN" sz="2000" dirty="0">
                <a:solidFill>
                  <a:schemeClr val="tx2">
                    <a:lumMod val="50000"/>
                  </a:schemeClr>
                </a:solidFill>
                <a:latin typeface="Arial" pitchFamily="34" charset="0"/>
                <a:cs typeface="Arial" pitchFamily="34" charset="0"/>
              </a:rPr>
              <a:t>Энэ стандартыг Эрчим хүчний эдийн засгийн хүрээлэнгийн ИТА Г.Амаржаргал орчуулж, ДЦС4-ийн инженер Х.Амгаланбаатар шүүмж, редакц хийж хянасан .</a:t>
            </a:r>
            <a:endParaRPr lang="en-US" sz="2000" dirty="0">
              <a:solidFill>
                <a:schemeClr val="tx2">
                  <a:lumMod val="50000"/>
                </a:schemeClr>
              </a:solidFill>
              <a:latin typeface="Arial" pitchFamily="34" charset="0"/>
              <a:cs typeface="Arial" pitchFamily="34" charset="0"/>
            </a:endParaRPr>
          </a:p>
          <a:p>
            <a:pPr algn="just"/>
            <a:endParaRPr lang="mn-MN" sz="2000" dirty="0">
              <a:solidFill>
                <a:schemeClr val="tx2">
                  <a:lumMod val="50000"/>
                </a:schemeClr>
              </a:solidFill>
              <a:latin typeface="Arial" pitchFamily="34" charset="0"/>
              <a:cs typeface="Arial" pitchFamily="34" charset="0"/>
            </a:endParaRPr>
          </a:p>
          <a:p>
            <a:pPr algn="just"/>
            <a:r>
              <a:rPr lang="mn-MN" sz="2000" dirty="0" smtClean="0">
                <a:solidFill>
                  <a:schemeClr val="tx2">
                    <a:lumMod val="50000"/>
                  </a:schemeClr>
                </a:solidFill>
                <a:latin typeface="Arial" pitchFamily="34" charset="0"/>
                <a:cs typeface="Arial" pitchFamily="34" charset="0"/>
              </a:rPr>
              <a:t>Энэ </a:t>
            </a:r>
            <a:r>
              <a:rPr lang="mn-MN" sz="2000" dirty="0">
                <a:solidFill>
                  <a:schemeClr val="tx2">
                    <a:lumMod val="50000"/>
                  </a:schemeClr>
                </a:solidFill>
                <a:latin typeface="Arial" pitchFamily="34" charset="0"/>
                <a:cs typeface="Arial" pitchFamily="34" charset="0"/>
              </a:rPr>
              <a:t>стандарт нь хүчдэлтэй хэсэгт хуульд заасны дагуу </a:t>
            </a:r>
            <a:r>
              <a:rPr lang="mn-MN" sz="2000" dirty="0" smtClean="0">
                <a:solidFill>
                  <a:schemeClr val="tx2">
                    <a:lumMod val="50000"/>
                  </a:schemeClr>
                </a:solidFill>
                <a:latin typeface="Arial" pitchFamily="34" charset="0"/>
                <a:cs typeface="Arial" pitchFamily="34" charset="0"/>
              </a:rPr>
              <a:t>ойртож </a:t>
            </a:r>
            <a:r>
              <a:rPr lang="mn-MN" sz="2000" dirty="0">
                <a:solidFill>
                  <a:schemeClr val="tx2">
                    <a:lumMod val="50000"/>
                  </a:schemeClr>
                </a:solidFill>
                <a:latin typeface="Arial" pitchFamily="34" charset="0"/>
                <a:cs typeface="Arial" pitchFamily="34" charset="0"/>
              </a:rPr>
              <a:t>буй хүмүүст аюул учруулж болзошгүй агаарын нэвт цохилтоос урьдчилан сэргийлэхэд шаардлагатай хүчдэлтэй ба газардуулсан хэсгийн хоорондох хүчдэлтэй хэсэгт ойртож болох зайг тооцоолох гарын авлага агуулсан болно. Стандарт нь зөвхөн фаз хоорондын 45 кВ-оос дээш хүчдэлтэй хувьсах гүйдлийн ЦДАШ-д хамаарна</a:t>
            </a:r>
            <a:endParaRPr lang="en-US" sz="2000" dirty="0">
              <a:solidFill>
                <a:schemeClr val="tx2">
                  <a:lumMod val="50000"/>
                </a:schemeClr>
              </a:solidFill>
              <a:latin typeface="Arial" pitchFamily="34" charset="0"/>
              <a:cs typeface="Arial" pitchFamily="34" charset="0"/>
            </a:endParaRPr>
          </a:p>
          <a:p>
            <a:endParaRPr lang="en-US" sz="2000" dirty="0"/>
          </a:p>
          <a:p>
            <a:pPr algn="just"/>
            <a:endParaRPr lang="mn-MN" sz="2000" dirty="0" smtClean="0">
              <a:solidFill>
                <a:schemeClr val="tx2">
                  <a:lumMod val="50000"/>
                </a:schemeClr>
              </a:solidFill>
              <a:latin typeface="Arial" pitchFamily="34" charset="0"/>
              <a:cs typeface="Arial" pitchFamily="34" charset="0"/>
            </a:endParaRPr>
          </a:p>
          <a:p>
            <a:pPr algn="just"/>
            <a:endParaRPr lang="mn-MN" sz="2000" dirty="0" smtClean="0">
              <a:solidFill>
                <a:schemeClr val="tx2">
                  <a:lumMod val="50000"/>
                </a:schemeClr>
              </a:solidFill>
              <a:latin typeface="Arial" pitchFamily="34" charset="0"/>
              <a:cs typeface="Arial" pitchFamily="34" charset="0"/>
            </a:endParaRPr>
          </a:p>
          <a:p>
            <a:pPr lvl="0" algn="just"/>
            <a:endParaRPr lang="ru-RU" sz="2000" dirty="0">
              <a:solidFill>
                <a:schemeClr val="tx2">
                  <a:lumMod val="50000"/>
                </a:schemeClr>
              </a:solidFill>
              <a:latin typeface="Arial" pitchFamily="34" charset="0"/>
              <a:cs typeface="Arial" pitchFamily="34" charset="0"/>
            </a:endParaRPr>
          </a:p>
          <a:p>
            <a:pPr algn="just"/>
            <a:endParaRPr lang="mn-MN" sz="2000" kern="1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D67EF6-C357-452C-8E32-82B5751733A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28156" y="76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6097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74" y="547810"/>
            <a:ext cx="8610600" cy="631310"/>
          </a:xfrm>
        </p:spPr>
        <p:txBody>
          <a:bodyPr/>
          <a:lstStyle/>
          <a:p>
            <a:r>
              <a:rPr lang="en-US" sz="3200" dirty="0" smtClean="0">
                <a:solidFill>
                  <a:schemeClr val="accent5">
                    <a:lumMod val="50000"/>
                  </a:schemeClr>
                </a:solidFill>
                <a:latin typeface="Arial" pitchFamily="34" charset="0"/>
                <a:cs typeface="Arial" pitchFamily="34" charset="0"/>
              </a:rPr>
              <a:t/>
            </a:r>
            <a:br>
              <a:rPr lang="en-US" sz="3200" dirty="0" smtClean="0">
                <a:solidFill>
                  <a:schemeClr val="accent5">
                    <a:lumMod val="50000"/>
                  </a:schemeClr>
                </a:solidFill>
                <a:latin typeface="Arial" pitchFamily="34" charset="0"/>
                <a:cs typeface="Arial" pitchFamily="34" charset="0"/>
              </a:rPr>
            </a:br>
            <a:r>
              <a:rPr lang="en-US" sz="3200" dirty="0" smtClean="0"/>
              <a:t/>
            </a:r>
            <a:br>
              <a:rPr lang="en-US" sz="3200" dirty="0" smtClean="0"/>
            </a:br>
            <a:r>
              <a:rPr lang="mn-MN" sz="2400" b="1" dirty="0" smtClean="0">
                <a:solidFill>
                  <a:schemeClr val="tx2">
                    <a:lumMod val="75000"/>
                  </a:schemeClr>
                </a:solidFill>
                <a:latin typeface="Arial" panose="020B0604020202020204" pitchFamily="34" charset="0"/>
                <a:cs typeface="Arial" panose="020B0604020202020204" pitchFamily="34" charset="0"/>
              </a:rPr>
              <a:t>Төслийн</a:t>
            </a:r>
            <a:r>
              <a:rPr lang="mn-MN" sz="2400" b="1" dirty="0" smtClean="0">
                <a:solidFill>
                  <a:schemeClr val="accent1">
                    <a:lumMod val="75000"/>
                  </a:schemeClr>
                </a:solidFill>
                <a:latin typeface="Arial" panose="020B0604020202020204" pitchFamily="34" charset="0"/>
                <a:cs typeface="Arial" panose="020B0604020202020204" pitchFamily="34" charset="0"/>
              </a:rPr>
              <a:t> </a:t>
            </a:r>
            <a:r>
              <a:rPr lang="mn-MN" sz="2400" b="1" dirty="0" smtClean="0">
                <a:solidFill>
                  <a:schemeClr val="tx2">
                    <a:lumMod val="75000"/>
                  </a:schemeClr>
                </a:solidFill>
                <a:latin typeface="Arial" panose="020B0604020202020204" pitchFamily="34" charset="0"/>
                <a:cs typeface="Arial" panose="020B0604020202020204" pitchFamily="34" charset="0"/>
              </a:rPr>
              <a:t>бүтэц</a:t>
            </a:r>
            <a:endParaRPr lang="en-US" sz="2400" dirty="0">
              <a:solidFill>
                <a:schemeClr val="tx2">
                  <a:lumMod val="75000"/>
                </a:schemeClr>
              </a:solidFill>
            </a:endParaRPr>
          </a:p>
        </p:txBody>
      </p:sp>
      <p:sp>
        <p:nvSpPr>
          <p:cNvPr id="4" name="Date Placeholder 3"/>
          <p:cNvSpPr>
            <a:spLocks noGrp="1"/>
          </p:cNvSpPr>
          <p:nvPr>
            <p:ph type="dt" sz="half" idx="10"/>
          </p:nvPr>
        </p:nvSpPr>
        <p:spPr/>
        <p:txBody>
          <a:bodyPr/>
          <a:lstStyle/>
          <a:p>
            <a:fld id="{46A4A955-3D37-4C2D-8E4E-0F17BB2A77FA}" type="datetime1">
              <a:rPr lang="en-US" smtClean="0"/>
              <a:pPr/>
              <a:t>6/2/2022</a:t>
            </a:fld>
            <a:endParaRPr lang="en-US" dirty="0"/>
          </a:p>
        </p:txBody>
      </p:sp>
      <p:sp>
        <p:nvSpPr>
          <p:cNvPr id="3" name="Rectangle 2"/>
          <p:cNvSpPr/>
          <p:nvPr/>
        </p:nvSpPr>
        <p:spPr>
          <a:xfrm>
            <a:off x="1524000" y="88382"/>
            <a:ext cx="7327174" cy="369332"/>
          </a:xfrm>
          <a:prstGeom prst="rect">
            <a:avLst/>
          </a:prstGeom>
        </p:spPr>
        <p:txBody>
          <a:bodyPr wrap="square">
            <a:spAutoFit/>
          </a:bodyPr>
          <a:lstStyle/>
          <a:p>
            <a:pPr lvl="0"/>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ЭРЧИМ ХҮЧНИЙ ЭДИЙН ЗАСГИЙН  </a:t>
            </a:r>
            <a:r>
              <a:rPr lang="mn-MN" dirty="0" smtClean="0">
                <a:solidFill>
                  <a:prstClr val="white"/>
                </a:solidFill>
                <a:latin typeface="Arial" panose="020B0604020202020204" pitchFamily="34" charset="0"/>
                <a:cs typeface="Arial" panose="020B0604020202020204" pitchFamily="34" charset="0"/>
              </a:rPr>
              <a:t>ХҮРЭЭЛЭН</a:t>
            </a:r>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 ТӨХК</a:t>
            </a:r>
            <a:endParaRPr lang="en-US" dirty="0">
              <a:solidFill>
                <a:prstClr val="white"/>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2048304"/>
              </p:ext>
            </p:extLst>
          </p:nvPr>
        </p:nvGraphicFramePr>
        <p:xfrm>
          <a:off x="628650" y="1825625"/>
          <a:ext cx="7952560" cy="3023723"/>
        </p:xfrm>
        <a:graphic>
          <a:graphicData uri="http://schemas.openxmlformats.org/drawingml/2006/table">
            <a:tbl>
              <a:tblPr firstRow="1" firstCol="1" bandRow="1">
                <a:tableStyleId>{5940675A-B579-460E-94D1-54222C63F5DA}</a:tableStyleId>
              </a:tblPr>
              <a:tblGrid>
                <a:gridCol w="445294">
                  <a:extLst>
                    <a:ext uri="{9D8B030D-6E8A-4147-A177-3AD203B41FA5}">
                      <a16:colId xmlns:a16="http://schemas.microsoft.com/office/drawing/2014/main" val="59207502"/>
                    </a:ext>
                  </a:extLst>
                </a:gridCol>
                <a:gridCol w="7507266">
                  <a:extLst>
                    <a:ext uri="{9D8B030D-6E8A-4147-A177-3AD203B41FA5}">
                      <a16:colId xmlns:a16="http://schemas.microsoft.com/office/drawing/2014/main" val="1928539029"/>
                    </a:ext>
                  </a:extLst>
                </a:gridCol>
              </a:tblGrid>
              <a:tr h="301329">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Өмнөх </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үг</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60486152"/>
                  </a:ext>
                </a:extLst>
              </a:tr>
              <a:tr h="309878">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Удиртгал</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86291356"/>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Хамрах хүрээ</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5430620"/>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Норматив эшлэл</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9062593"/>
                  </a:ext>
                </a:extLst>
              </a:tr>
              <a:tr h="265726">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Нэр томьёо, тодорхойлолт</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04767142"/>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Хүчдэлтэй хэсэгт ойртож болох зайг тодорхойлоход ашиглах арга </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0048515"/>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5</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Хэт хүчдэл </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98150297"/>
                  </a:ext>
                </a:extLst>
              </a:tr>
              <a:tr h="365760">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Агаарын завсарт шаардагдах тэсвэрлэх хүчдэл</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5197069"/>
                  </a:ext>
                </a:extLst>
              </a:tr>
              <a:tr h="18357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7</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Хэт хүчдэлтэй холбоотой зайг тооцоолох</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0333757"/>
                  </a:ext>
                </a:extLst>
              </a:tr>
              <a:tr h="183579">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Хавсралт А</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B</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болон зураг, хүснэгтүүдээс бүрдэнэ</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11059021"/>
                  </a:ext>
                </a:extLst>
              </a:tr>
            </a:tbl>
          </a:graphicData>
        </a:graphic>
      </p:graphicFrame>
    </p:spTree>
    <p:extLst>
      <p:ext uri="{BB962C8B-B14F-4D97-AF65-F5344CB8AC3E}">
        <p14:creationId xmlns:p14="http://schemas.microsoft.com/office/powerpoint/2010/main" val="1529796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3917908502"/>
              </p:ext>
            </p:extLst>
          </p:nvPr>
        </p:nvGraphicFramePr>
        <p:xfrm>
          <a:off x="251604" y="1189040"/>
          <a:ext cx="8537069" cy="5310996"/>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142278">
                  <a:extLst>
                    <a:ext uri="{9D8B030D-6E8A-4147-A177-3AD203B41FA5}">
                      <a16:colId xmlns:a16="http://schemas.microsoft.com/office/drawing/2014/main" val="20001"/>
                    </a:ext>
                  </a:extLst>
                </a:gridCol>
                <a:gridCol w="4083622">
                  <a:extLst>
                    <a:ext uri="{9D8B030D-6E8A-4147-A177-3AD203B41FA5}">
                      <a16:colId xmlns:a16="http://schemas.microsoft.com/office/drawing/2014/main" val="20002"/>
                    </a:ext>
                  </a:extLst>
                </a:gridCol>
                <a:gridCol w="1961851">
                  <a:extLst>
                    <a:ext uri="{9D8B030D-6E8A-4147-A177-3AD203B41FA5}">
                      <a16:colId xmlns:a16="http://schemas.microsoft.com/office/drawing/2014/main" val="20003"/>
                    </a:ext>
                  </a:extLst>
                </a:gridCol>
              </a:tblGrid>
              <a:tr h="277924">
                <a:tc>
                  <a:txBody>
                    <a:bodyPr/>
                    <a:lstStyle/>
                    <a:p>
                      <a:pPr algn="ctr">
                        <a:lnSpc>
                          <a:spcPct val="107000"/>
                        </a:lnSpc>
                        <a:spcAft>
                          <a:spcPts val="0"/>
                        </a:spcAft>
                      </a:pPr>
                      <a:r>
                        <a:rPr lang="mn-MN"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a:t>
                      </a:r>
                      <a:r>
                        <a:rPr lang="mn-MN"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а</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076">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1</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“ДЦС-2” ТӨХК,  “ШУТИС-ЭХС”,   “БЗӨБЦТС” ТӨХК, “ЭХЗХ”, “ЭБЦТС” ТӨХК,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85000"/>
                        </a:lnSpc>
                        <a:spcBef>
                          <a:spcPts val="0"/>
                        </a:spcBef>
                        <a:spcAft>
                          <a:spcPts val="0"/>
                        </a:spcAft>
                        <a:buClrTx/>
                        <a:buSzTx/>
                        <a:buFontTx/>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Эдгээр компаниас</a:t>
                      </a: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стандартын төсөлд оруулах нэмэлт санал ирүүлээгүй.</a:t>
                      </a:r>
                      <a:endParaRPr lang="en-US"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Tx/>
                        <a:buNone/>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5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1124219">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2</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""ДҮТ" ТӨХХК, "СЭХҮТ" ТӨҮГ, “ДЦС-3” ТӨХК, ЭХХТ, “ДЦС-4”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Нэмэлт</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саналгүй</a:t>
                      </a:r>
                      <a:endPar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r h="1230915">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3</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ЦДҮС</a:t>
                      </a: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 </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ТӨХК</a:t>
                      </a:r>
                    </a:p>
                    <a:p>
                      <a:pPr marL="0" marR="0" lvl="0" indent="0" algn="ctr" defTabSz="457200" rtl="0" eaLnBrk="1" fontAlgn="auto" latinLnBrk="0" hangingPunct="1">
                        <a:lnSpc>
                          <a:spcPct val="107000"/>
                        </a:lnSpc>
                        <a:spcBef>
                          <a:spcPts val="0"/>
                        </a:spcBef>
                        <a:spcAft>
                          <a:spcPts val="0"/>
                        </a:spcAft>
                        <a:buClrTx/>
                        <a:buSzTx/>
                        <a:buFontTx/>
                        <a:buNone/>
                        <a:tabLst/>
                        <a:defRPr/>
                      </a:pPr>
                      <a:endParaRPr lang="mn-MN" sz="1600" kern="1200" dirty="0" smtClean="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ЭХС болон холбогдох сургуулиудын багш, салбар зөвлөх инженерүүдээр дахин хянуулах, шүүмж хийлгэх шаардлагатай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5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r h="1230915">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4</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УБЦТС</a:t>
                      </a: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Монгол улсын цахилгаан тоног төхөөрөмжийн  байгууламжийн дүрэм болон хүчин төгөлдөр мөрдөгдөж буй дүрэм журамд нийцүүлэн нэг нэршилд оруулах шаардлагатай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endPar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endPar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r>
                        <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568479"/>
                  </a:ext>
                </a:extLst>
              </a:tr>
            </a:tbl>
          </a:graphicData>
        </a:graphic>
      </p:graphicFrame>
    </p:spTree>
    <p:extLst>
      <p:ext uri="{BB962C8B-B14F-4D97-AF65-F5344CB8AC3E}">
        <p14:creationId xmlns:p14="http://schemas.microsoft.com/office/powerpoint/2010/main" val="3417445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3130263927"/>
              </p:ext>
            </p:extLst>
          </p:nvPr>
        </p:nvGraphicFramePr>
        <p:xfrm>
          <a:off x="358982" y="1483995"/>
          <a:ext cx="8537069" cy="1124219"/>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625152">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tblGrid>
              <a:tr h="1124219">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5</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МХЕГ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түр зуурын хэт хүчдэл гэснийг агшин зуурын хүчдэл гэж өөрчлөх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Саналыг</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тусгасан</a:t>
                      </a:r>
                      <a:endPar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bl>
          </a:graphicData>
        </a:graphic>
      </p:graphicFrame>
    </p:spTree>
    <p:extLst>
      <p:ext uri="{BB962C8B-B14F-4D97-AF65-F5344CB8AC3E}">
        <p14:creationId xmlns:p14="http://schemas.microsoft.com/office/powerpoint/2010/main" val="1033025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910087"/>
            <a:ext cx="8386156" cy="990600"/>
          </a:xfrm>
        </p:spPr>
        <p:txBody>
          <a:bodyPr/>
          <a:lstStyle/>
          <a:p>
            <a:r>
              <a:rPr lang="mn-MN" sz="2000" b="1" dirty="0">
                <a:solidFill>
                  <a:schemeClr val="accent1">
                    <a:lumMod val="50000"/>
                  </a:schemeClr>
                </a:solidFill>
                <a:latin typeface="Arial" panose="020B0604020202020204" pitchFamily="34" charset="0"/>
                <a:cs typeface="Arial" panose="020B0604020202020204" pitchFamily="34" charset="0"/>
              </a:rPr>
              <a:t>4</a:t>
            </a:r>
            <a:r>
              <a:rPr lang="mn-MN" sz="2000" b="1" dirty="0" smtClean="0">
                <a:solidFill>
                  <a:schemeClr val="accent1">
                    <a:lumMod val="50000"/>
                  </a:schemeClr>
                </a:solidFill>
                <a:latin typeface="Arial" panose="020B0604020202020204" pitchFamily="34" charset="0"/>
                <a:cs typeface="Arial" panose="020B0604020202020204" pitchFamily="34" charset="0"/>
              </a:rPr>
              <a:t>.</a:t>
            </a:r>
            <a:r>
              <a:rPr lang="en-US" sz="2000" b="1" dirty="0" smtClean="0">
                <a:solidFill>
                  <a:schemeClr val="accent1">
                    <a:lumMod val="50000"/>
                  </a:schemeClr>
                </a:solidFill>
                <a:latin typeface="Arial" panose="020B0604020202020204" pitchFamily="34" charset="0"/>
                <a:cs typeface="Arial" panose="020B0604020202020204" pitchFamily="34" charset="0"/>
              </a:rPr>
              <a:t> </a:t>
            </a:r>
            <a:r>
              <a:rPr lang="en-US" sz="2000" b="1" dirty="0">
                <a:solidFill>
                  <a:schemeClr val="accent1">
                    <a:lumMod val="50000"/>
                  </a:schemeClr>
                </a:solidFill>
                <a:latin typeface="Arial" panose="020B0604020202020204" pitchFamily="34" charset="0"/>
                <a:cs typeface="Arial" panose="020B0604020202020204" pitchFamily="34" charset="0"/>
              </a:rPr>
              <a:t>MNS IEC 60383-1 “1 000 В-</a:t>
            </a:r>
            <a:r>
              <a:rPr lang="en-US" sz="2000" b="1" dirty="0" err="1">
                <a:solidFill>
                  <a:schemeClr val="accent1">
                    <a:lumMod val="50000"/>
                  </a:schemeClr>
                </a:solidFill>
                <a:latin typeface="Arial" panose="020B0604020202020204" pitchFamily="34" charset="0"/>
                <a:cs typeface="Arial" panose="020B0604020202020204" pitchFamily="34" charset="0"/>
              </a:rPr>
              <a:t>оос</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дээш</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нэрлэсэн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хүчдэлтэй</a:t>
            </a:r>
            <a:r>
              <a:rPr lang="en-US" sz="2000" b="1" dirty="0">
                <a:solidFill>
                  <a:schemeClr val="accent1">
                    <a:lumMod val="50000"/>
                  </a:schemeClr>
                </a:solidFill>
                <a:latin typeface="Arial" panose="020B0604020202020204" pitchFamily="34" charset="0"/>
                <a:cs typeface="Arial" panose="020B0604020202020204" pitchFamily="34" charset="0"/>
              </a:rPr>
              <a:t>, ЦДАШ-н </a:t>
            </a:r>
            <a:r>
              <a:rPr lang="en-US" sz="2000" b="1" dirty="0" err="1">
                <a:solidFill>
                  <a:schemeClr val="accent1">
                    <a:lumMod val="50000"/>
                  </a:schemeClr>
                </a:solidFill>
                <a:latin typeface="Arial" panose="020B0604020202020204" pitchFamily="34" charset="0"/>
                <a:cs typeface="Arial" panose="020B0604020202020204" pitchFamily="34" charset="0"/>
              </a:rPr>
              <a:t>тусгаарлагч</a:t>
            </a:r>
            <a:r>
              <a:rPr lang="en-US" sz="2000" b="1" dirty="0">
                <a:solidFill>
                  <a:schemeClr val="accent1">
                    <a:lumMod val="50000"/>
                  </a:schemeClr>
                </a:solidFill>
                <a:latin typeface="Arial" panose="020B0604020202020204" pitchFamily="34" charset="0"/>
                <a:cs typeface="Arial" panose="020B0604020202020204" pitchFamily="34" charset="0"/>
              </a:rPr>
              <a:t> 1 </a:t>
            </a:r>
            <a:r>
              <a:rPr lang="en-US" sz="2000" b="1" dirty="0" err="1">
                <a:solidFill>
                  <a:schemeClr val="accent1">
                    <a:lumMod val="50000"/>
                  </a:schemeClr>
                </a:solidFill>
                <a:latin typeface="Arial" panose="020B0604020202020204" pitchFamily="34" charset="0"/>
                <a:cs typeface="Arial" panose="020B0604020202020204" pitchFamily="34" charset="0"/>
              </a:rPr>
              <a:t>дүгээр</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хэсэг</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Хувьсах</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гүйдлийн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системийн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шаазан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болон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шилэн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тусгаарлагч</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хэсгүүд</a:t>
            </a:r>
            <a:r>
              <a:rPr lang="en-US" sz="2000" b="1" dirty="0">
                <a:solidFill>
                  <a:schemeClr val="accent1">
                    <a:lumMod val="50000"/>
                  </a:schemeClr>
                </a:solidFill>
                <a:latin typeface="Arial" panose="020B0604020202020204" pitchFamily="34" charset="0"/>
                <a:cs typeface="Arial" panose="020B0604020202020204" pitchFamily="34" charset="0"/>
              </a:rPr>
              <a:t> — </a:t>
            </a:r>
            <a:r>
              <a:rPr lang="en-US" sz="2000" b="1" dirty="0" err="1">
                <a:solidFill>
                  <a:schemeClr val="accent1">
                    <a:lumMod val="50000"/>
                  </a:schemeClr>
                </a:solidFill>
                <a:latin typeface="Arial" panose="020B0604020202020204" pitchFamily="34" charset="0"/>
                <a:cs typeface="Arial" panose="020B0604020202020204" pitchFamily="34" charset="0"/>
              </a:rPr>
              <a:t>Тодорхойлолт</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туршилтын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аргачлал</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хүлээн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авах</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шалгуур</a:t>
            </a:r>
            <a:r>
              <a:rPr lang="en-US" sz="2000" b="1" dirty="0" smtClean="0">
                <a:solidFill>
                  <a:schemeClr val="accent1">
                    <a:lumMod val="50000"/>
                  </a:schemeClr>
                </a:solidFill>
                <a:latin typeface="Arial" panose="020B0604020202020204" pitchFamily="34" charset="0"/>
                <a:cs typeface="Arial" panose="020B0604020202020204" pitchFamily="34" charset="0"/>
              </a:rPr>
              <a:t>”</a:t>
            </a:r>
            <a:endParaRPr lang="en-US" sz="2000" b="1" dirty="0">
              <a:solidFill>
                <a:schemeClr val="accent1">
                  <a:lumMod val="50000"/>
                </a:schemeClr>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587877" y="1905000"/>
            <a:ext cx="8077200" cy="3505200"/>
          </a:xfrm>
        </p:spPr>
        <p:txBody>
          <a:bodyPr/>
          <a:lstStyle/>
          <a:p>
            <a:pPr algn="just"/>
            <a:r>
              <a:rPr lang="mn-MN" sz="2000" dirty="0">
                <a:solidFill>
                  <a:schemeClr val="tx2">
                    <a:lumMod val="50000"/>
                  </a:schemeClr>
                </a:solidFill>
                <a:latin typeface="Arial" pitchFamily="34" charset="0"/>
                <a:cs typeface="Arial" pitchFamily="34" charset="0"/>
              </a:rPr>
              <a:t>Энэ стандартыг Эрчим хүчний эдийн засгийн хүрээлэнгийн ИТА Г.Амаржаргал орчуулж, ДЦС4-ийн инженер Х.Амгаланбаатар шүүмж, редакц хийж хянасан .</a:t>
            </a:r>
            <a:endParaRPr lang="en-US" sz="2000" dirty="0">
              <a:solidFill>
                <a:schemeClr val="tx2">
                  <a:lumMod val="50000"/>
                </a:schemeClr>
              </a:solidFill>
              <a:latin typeface="Arial" pitchFamily="34" charset="0"/>
              <a:cs typeface="Arial" pitchFamily="34" charset="0"/>
            </a:endParaRPr>
          </a:p>
          <a:p>
            <a:pPr algn="just"/>
            <a:endParaRPr lang="mn-MN" sz="2000" dirty="0">
              <a:solidFill>
                <a:schemeClr val="tx2">
                  <a:lumMod val="50000"/>
                </a:schemeClr>
              </a:solidFill>
              <a:latin typeface="Arial" pitchFamily="34" charset="0"/>
              <a:cs typeface="Arial" pitchFamily="34" charset="0"/>
            </a:endParaRPr>
          </a:p>
          <a:p>
            <a:pPr algn="just"/>
            <a:r>
              <a:rPr lang="mn-MN" sz="2000" dirty="0">
                <a:solidFill>
                  <a:schemeClr val="tx2">
                    <a:lumMod val="50000"/>
                  </a:schemeClr>
                </a:solidFill>
                <a:latin typeface="Arial" pitchFamily="34" charset="0"/>
                <a:cs typeface="Arial" pitchFamily="34" charset="0"/>
              </a:rPr>
              <a:t>Э</a:t>
            </a:r>
            <a:r>
              <a:rPr lang="mn-MN" sz="2000" dirty="0" smtClean="0">
                <a:solidFill>
                  <a:schemeClr val="tx2">
                    <a:lumMod val="50000"/>
                  </a:schemeClr>
                </a:solidFill>
                <a:latin typeface="Arial" pitchFamily="34" charset="0"/>
                <a:cs typeface="Arial" pitchFamily="34" charset="0"/>
              </a:rPr>
              <a:t>нэ </a:t>
            </a:r>
            <a:r>
              <a:rPr lang="mn-MN" sz="2000" dirty="0">
                <a:solidFill>
                  <a:schemeClr val="tx2">
                    <a:lumMod val="50000"/>
                  </a:schemeClr>
                </a:solidFill>
                <a:latin typeface="Arial" pitchFamily="34" charset="0"/>
                <a:cs typeface="Arial" pitchFamily="34" charset="0"/>
              </a:rPr>
              <a:t>хэсэг нь хэвийн хүчдэл нь 1000 В-оос их, давтамж нь 100 Гц-ээс ихгүй хувьсах гүйдлийн ЦДАШ болон тээврийн агаарын шугамд ашиглах шаазан эсвэл шилэн тусгаарлагчид хамаарна.</a:t>
            </a:r>
            <a:endParaRPr lang="en-US" sz="2000" dirty="0">
              <a:solidFill>
                <a:schemeClr val="tx2">
                  <a:lumMod val="50000"/>
                </a:schemeClr>
              </a:solidFill>
              <a:latin typeface="Arial" pitchFamily="34" charset="0"/>
              <a:cs typeface="Arial" pitchFamily="34" charset="0"/>
            </a:endParaRPr>
          </a:p>
          <a:p>
            <a:pPr algn="just"/>
            <a:endParaRPr lang="en-US" sz="2000" dirty="0">
              <a:solidFill>
                <a:schemeClr val="tx2">
                  <a:lumMod val="50000"/>
                </a:schemeClr>
              </a:solidFill>
              <a:latin typeface="Arial" pitchFamily="34" charset="0"/>
              <a:cs typeface="Arial" pitchFamily="34" charset="0"/>
            </a:endParaRPr>
          </a:p>
          <a:p>
            <a:endParaRPr lang="en-US" sz="2000" dirty="0"/>
          </a:p>
          <a:p>
            <a:pPr algn="just"/>
            <a:endParaRPr lang="mn-MN" sz="2000" dirty="0" smtClean="0">
              <a:solidFill>
                <a:schemeClr val="tx2">
                  <a:lumMod val="50000"/>
                </a:schemeClr>
              </a:solidFill>
              <a:latin typeface="Arial" pitchFamily="34" charset="0"/>
              <a:cs typeface="Arial" pitchFamily="34" charset="0"/>
            </a:endParaRPr>
          </a:p>
          <a:p>
            <a:pPr algn="just"/>
            <a:endParaRPr lang="mn-MN" sz="2000" dirty="0" smtClean="0">
              <a:solidFill>
                <a:schemeClr val="tx2">
                  <a:lumMod val="50000"/>
                </a:schemeClr>
              </a:solidFill>
              <a:latin typeface="Arial" pitchFamily="34" charset="0"/>
              <a:cs typeface="Arial" pitchFamily="34" charset="0"/>
            </a:endParaRPr>
          </a:p>
          <a:p>
            <a:pPr lvl="0" algn="just"/>
            <a:endParaRPr lang="ru-RU" sz="2000" dirty="0">
              <a:solidFill>
                <a:schemeClr val="tx2">
                  <a:lumMod val="50000"/>
                </a:schemeClr>
              </a:solidFill>
              <a:latin typeface="Arial" pitchFamily="34" charset="0"/>
              <a:cs typeface="Arial" pitchFamily="34" charset="0"/>
            </a:endParaRPr>
          </a:p>
          <a:p>
            <a:pPr algn="just"/>
            <a:endParaRPr lang="mn-MN" sz="2000" kern="1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D67EF6-C357-452C-8E32-82B5751733A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28156" y="76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9278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74" y="547810"/>
            <a:ext cx="8610600" cy="631310"/>
          </a:xfrm>
        </p:spPr>
        <p:txBody>
          <a:bodyPr/>
          <a:lstStyle/>
          <a:p>
            <a:r>
              <a:rPr lang="en-US" sz="3200" dirty="0" smtClean="0">
                <a:solidFill>
                  <a:schemeClr val="accent5">
                    <a:lumMod val="50000"/>
                  </a:schemeClr>
                </a:solidFill>
                <a:latin typeface="Arial" pitchFamily="34" charset="0"/>
                <a:cs typeface="Arial" pitchFamily="34" charset="0"/>
              </a:rPr>
              <a:t/>
            </a:r>
            <a:br>
              <a:rPr lang="en-US" sz="3200" dirty="0" smtClean="0">
                <a:solidFill>
                  <a:schemeClr val="accent5">
                    <a:lumMod val="50000"/>
                  </a:schemeClr>
                </a:solidFill>
                <a:latin typeface="Arial" pitchFamily="34" charset="0"/>
                <a:cs typeface="Arial" pitchFamily="34" charset="0"/>
              </a:rPr>
            </a:br>
            <a:r>
              <a:rPr lang="en-US" sz="3200" dirty="0" smtClean="0"/>
              <a:t/>
            </a:r>
            <a:br>
              <a:rPr lang="en-US" sz="3200" dirty="0" smtClean="0"/>
            </a:br>
            <a:r>
              <a:rPr lang="mn-MN" sz="2400" b="1" dirty="0" smtClean="0">
                <a:solidFill>
                  <a:schemeClr val="tx2">
                    <a:lumMod val="75000"/>
                  </a:schemeClr>
                </a:solidFill>
                <a:latin typeface="Arial" panose="020B0604020202020204" pitchFamily="34" charset="0"/>
                <a:cs typeface="Arial" panose="020B0604020202020204" pitchFamily="34" charset="0"/>
              </a:rPr>
              <a:t>Төслийн</a:t>
            </a:r>
            <a:r>
              <a:rPr lang="mn-MN" sz="2400" b="1" dirty="0" smtClean="0">
                <a:solidFill>
                  <a:schemeClr val="accent1">
                    <a:lumMod val="75000"/>
                  </a:schemeClr>
                </a:solidFill>
                <a:latin typeface="Arial" panose="020B0604020202020204" pitchFamily="34" charset="0"/>
                <a:cs typeface="Arial" panose="020B0604020202020204" pitchFamily="34" charset="0"/>
              </a:rPr>
              <a:t> </a:t>
            </a:r>
            <a:r>
              <a:rPr lang="mn-MN" sz="2400" b="1" dirty="0" smtClean="0">
                <a:solidFill>
                  <a:schemeClr val="tx2">
                    <a:lumMod val="75000"/>
                  </a:schemeClr>
                </a:solidFill>
                <a:latin typeface="Arial" panose="020B0604020202020204" pitchFamily="34" charset="0"/>
                <a:cs typeface="Arial" panose="020B0604020202020204" pitchFamily="34" charset="0"/>
              </a:rPr>
              <a:t>бүтэц</a:t>
            </a:r>
            <a:endParaRPr lang="en-US" sz="2400" dirty="0">
              <a:solidFill>
                <a:schemeClr val="tx2">
                  <a:lumMod val="75000"/>
                </a:schemeClr>
              </a:solidFill>
            </a:endParaRPr>
          </a:p>
        </p:txBody>
      </p:sp>
      <p:sp>
        <p:nvSpPr>
          <p:cNvPr id="4" name="Date Placeholder 3"/>
          <p:cNvSpPr>
            <a:spLocks noGrp="1"/>
          </p:cNvSpPr>
          <p:nvPr>
            <p:ph type="dt" sz="half" idx="10"/>
          </p:nvPr>
        </p:nvSpPr>
        <p:spPr/>
        <p:txBody>
          <a:bodyPr/>
          <a:lstStyle/>
          <a:p>
            <a:fld id="{46A4A955-3D37-4C2D-8E4E-0F17BB2A77FA}" type="datetime1">
              <a:rPr lang="en-US" smtClean="0"/>
              <a:pPr/>
              <a:t>6/2/2022</a:t>
            </a:fld>
            <a:endParaRPr lang="en-US" dirty="0"/>
          </a:p>
        </p:txBody>
      </p:sp>
      <p:sp>
        <p:nvSpPr>
          <p:cNvPr id="3" name="Rectangle 2"/>
          <p:cNvSpPr/>
          <p:nvPr/>
        </p:nvSpPr>
        <p:spPr>
          <a:xfrm>
            <a:off x="1524000" y="88382"/>
            <a:ext cx="7327174" cy="369332"/>
          </a:xfrm>
          <a:prstGeom prst="rect">
            <a:avLst/>
          </a:prstGeom>
        </p:spPr>
        <p:txBody>
          <a:bodyPr wrap="square">
            <a:spAutoFit/>
          </a:bodyPr>
          <a:lstStyle/>
          <a:p>
            <a:pPr lvl="0"/>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ЭРЧИМ ХҮЧНИЙ ЭДИЙН ЗАСГИЙН  </a:t>
            </a:r>
            <a:r>
              <a:rPr lang="mn-MN" dirty="0" smtClean="0">
                <a:solidFill>
                  <a:prstClr val="white"/>
                </a:solidFill>
                <a:latin typeface="Arial" panose="020B0604020202020204" pitchFamily="34" charset="0"/>
                <a:cs typeface="Arial" panose="020B0604020202020204" pitchFamily="34" charset="0"/>
              </a:rPr>
              <a:t>ХҮРЭЭЛЭН</a:t>
            </a:r>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 ТӨХК</a:t>
            </a:r>
            <a:endParaRPr lang="en-US" dirty="0">
              <a:solidFill>
                <a:prstClr val="white"/>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6095147"/>
              </p:ext>
            </p:extLst>
          </p:nvPr>
        </p:nvGraphicFramePr>
        <p:xfrm>
          <a:off x="569594" y="1504595"/>
          <a:ext cx="7952560" cy="4526280"/>
        </p:xfrm>
        <a:graphic>
          <a:graphicData uri="http://schemas.openxmlformats.org/drawingml/2006/table">
            <a:tbl>
              <a:tblPr firstRow="1" firstCol="1" bandRow="1">
                <a:tableStyleId>{5940675A-B579-460E-94D1-54222C63F5DA}</a:tableStyleId>
              </a:tblPr>
              <a:tblGrid>
                <a:gridCol w="445294">
                  <a:extLst>
                    <a:ext uri="{9D8B030D-6E8A-4147-A177-3AD203B41FA5}">
                      <a16:colId xmlns:a16="http://schemas.microsoft.com/office/drawing/2014/main" val="59207502"/>
                    </a:ext>
                  </a:extLst>
                </a:gridCol>
                <a:gridCol w="7507266">
                  <a:extLst>
                    <a:ext uri="{9D8B030D-6E8A-4147-A177-3AD203B41FA5}">
                      <a16:colId xmlns:a16="http://schemas.microsoft.com/office/drawing/2014/main" val="1928539029"/>
                    </a:ext>
                  </a:extLst>
                </a:gridCol>
              </a:tblGrid>
              <a:tr h="301329">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Өмнөх </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үг</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60486152"/>
                  </a:ext>
                </a:extLst>
              </a:tr>
              <a:tr h="309878">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Удиртгал</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86291356"/>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Хамрах хүрээ болон зорилго</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5430620"/>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Норматив эшлэл</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9062593"/>
                  </a:ext>
                </a:extLst>
              </a:tr>
              <a:tr h="265726">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Тодорхойлолт</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04767142"/>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 дугаар бүлэг: Тусгаарлагч</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0048515"/>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5</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 дугаар бүлэг — Туршилтын ангилал, дээж авах журам болон аргачлал</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98150297"/>
                  </a:ext>
                </a:extLst>
              </a:tr>
              <a:tr h="365760">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 дүгээр бүлэг: Цахилгааны туршилт хийх аргачлал</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5197069"/>
                  </a:ext>
                </a:extLst>
              </a:tr>
              <a:tr h="28663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7</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5 дугаар бүлэг: Механик болон бусад туршилтын турших аргачлал</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0333757"/>
                  </a:ext>
                </a:extLst>
              </a:tr>
              <a:tr h="0">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8</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 дугаар бүлэг: Шөргөн тусгаарлагч</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0964805"/>
                  </a:ext>
                </a:extLst>
              </a:tr>
              <a:tr h="42926">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9</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7 дугаар бүлэг: Шугамын тулгуур тусгаарлагч</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11059021"/>
                  </a:ext>
                </a:extLst>
              </a:tr>
              <a:tr h="277114">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10</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8 дугаар хэсэг: Хэлхмэл тусгаарлагчийн цогц хэсэг </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33328299"/>
                  </a:ext>
                </a:extLst>
              </a:tr>
              <a:tr h="213106">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11</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9 дүгээр бүлэг: Цахилгаан тээврийн шугамын тусгаарлагч</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7066784"/>
                  </a:ext>
                </a:extLst>
              </a:tr>
              <a:tr h="0">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Хавсралт А</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B</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болон зураг, хүснэгтүүдээс бүрдэнэ</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46400485"/>
                  </a:ext>
                </a:extLst>
              </a:tr>
            </a:tbl>
          </a:graphicData>
        </a:graphic>
      </p:graphicFrame>
    </p:spTree>
    <p:extLst>
      <p:ext uri="{BB962C8B-B14F-4D97-AF65-F5344CB8AC3E}">
        <p14:creationId xmlns:p14="http://schemas.microsoft.com/office/powerpoint/2010/main" val="756074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1691397872"/>
              </p:ext>
            </p:extLst>
          </p:nvPr>
        </p:nvGraphicFramePr>
        <p:xfrm>
          <a:off x="251604" y="1189040"/>
          <a:ext cx="8537069" cy="5310996"/>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142278">
                  <a:extLst>
                    <a:ext uri="{9D8B030D-6E8A-4147-A177-3AD203B41FA5}">
                      <a16:colId xmlns:a16="http://schemas.microsoft.com/office/drawing/2014/main" val="20001"/>
                    </a:ext>
                  </a:extLst>
                </a:gridCol>
                <a:gridCol w="4083622">
                  <a:extLst>
                    <a:ext uri="{9D8B030D-6E8A-4147-A177-3AD203B41FA5}">
                      <a16:colId xmlns:a16="http://schemas.microsoft.com/office/drawing/2014/main" val="20002"/>
                    </a:ext>
                  </a:extLst>
                </a:gridCol>
                <a:gridCol w="1961851">
                  <a:extLst>
                    <a:ext uri="{9D8B030D-6E8A-4147-A177-3AD203B41FA5}">
                      <a16:colId xmlns:a16="http://schemas.microsoft.com/office/drawing/2014/main" val="20003"/>
                    </a:ext>
                  </a:extLst>
                </a:gridCol>
              </a:tblGrid>
              <a:tr h="277924">
                <a:tc>
                  <a:txBody>
                    <a:bodyPr/>
                    <a:lstStyle/>
                    <a:p>
                      <a:pPr algn="ctr">
                        <a:lnSpc>
                          <a:spcPct val="107000"/>
                        </a:lnSpc>
                        <a:spcAft>
                          <a:spcPts val="0"/>
                        </a:spcAft>
                      </a:pPr>
                      <a:r>
                        <a:rPr lang="mn-MN"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a:t>
                      </a:r>
                      <a:r>
                        <a:rPr lang="mn-MN"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а</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076">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1</a:t>
                      </a:r>
                      <a:endParaRPr lang="en-US" sz="1600" kern="1200" dirty="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“ДЦС-2” ТӨХК,  “ШУТИС-ЭХС”,   “БЗӨБЦТС” ТӨХК, “ЭХЗХ”, “ЭБЦТС” ТӨХК,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85000"/>
                        </a:lnSpc>
                        <a:spcBef>
                          <a:spcPts val="0"/>
                        </a:spcBef>
                        <a:spcAft>
                          <a:spcPts val="0"/>
                        </a:spcAft>
                        <a:buClrTx/>
                        <a:buSzTx/>
                        <a:buFontTx/>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Эдгээр компаниас</a:t>
                      </a: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стандартын төсөлд оруулах нэмэлт санал ирүүлээгүй.</a:t>
                      </a:r>
                      <a:endParaRPr lang="en-US"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Tx/>
                        <a:buNone/>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5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1124219">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2</a:t>
                      </a:r>
                      <a:endParaRPr lang="en-US" sz="1600" kern="1200" dirty="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""ДҮТ" ТӨХХК, "СЭХҮТ" ТӨҮГ, “ДЦС-3” ТӨХК, ЭХХТ, МХЕГ. “ДЦС-4”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Нэмэлт</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саналгүй</a:t>
                      </a:r>
                      <a:endPar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r h="1230915">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3</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ЦДҮС</a:t>
                      </a: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 </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ТӨХК</a:t>
                      </a:r>
                    </a:p>
                    <a:p>
                      <a:pPr marL="0" marR="0" lvl="0" indent="0" algn="ctr" defTabSz="457200" rtl="0" eaLnBrk="1" fontAlgn="auto" latinLnBrk="0" hangingPunct="1">
                        <a:lnSpc>
                          <a:spcPct val="107000"/>
                        </a:lnSpc>
                        <a:spcBef>
                          <a:spcPts val="0"/>
                        </a:spcBef>
                        <a:spcAft>
                          <a:spcPts val="0"/>
                        </a:spcAft>
                        <a:buClrTx/>
                        <a:buSzTx/>
                        <a:buFontTx/>
                        <a:buNone/>
                        <a:tabLst/>
                        <a:defRPr/>
                      </a:pPr>
                      <a:endParaRPr lang="mn-MN" sz="1600" kern="1200" dirty="0" smtClean="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ЭХС болон холбогдох сургуулиудын багш, салбар зөвлөх инженерүүдээр дахин хянуулах, шүүмж хийлгэх шаардлагатай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5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r h="1230915">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4</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УБЦТС</a:t>
                      </a: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Монгол улсын цахилгаан тоног төхөөрөмжийн  байгууламжийн дүрэм болон хүчин төгөлдөр мөрдөгдөж буй дүрэм журамд нийцүүлэн нэг нэршилд оруулах шаардлагатай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endPar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endPar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r>
                        <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568479"/>
                  </a:ext>
                </a:extLst>
              </a:tr>
            </a:tbl>
          </a:graphicData>
        </a:graphic>
      </p:graphicFrame>
    </p:spTree>
    <p:extLst>
      <p:ext uri="{BB962C8B-B14F-4D97-AF65-F5344CB8AC3E}">
        <p14:creationId xmlns:p14="http://schemas.microsoft.com/office/powerpoint/2010/main" val="2023588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99049" y="1374642"/>
            <a:ext cx="8386156" cy="990600"/>
          </a:xfrm>
        </p:spPr>
        <p:txBody>
          <a:bodyPr/>
          <a:lstStyle/>
          <a:p>
            <a:r>
              <a:rPr lang="mn-MN" sz="2000" b="1" dirty="0">
                <a:solidFill>
                  <a:schemeClr val="accent1">
                    <a:lumMod val="50000"/>
                  </a:schemeClr>
                </a:solidFill>
                <a:latin typeface="Arial" panose="020B0604020202020204" pitchFamily="34" charset="0"/>
                <a:cs typeface="Arial" panose="020B0604020202020204" pitchFamily="34" charset="0"/>
              </a:rPr>
              <a:t>5</a:t>
            </a:r>
            <a:r>
              <a:rPr lang="mn-MN" sz="2000" b="1" dirty="0" smtClean="0">
                <a:solidFill>
                  <a:schemeClr val="accent1">
                    <a:lumMod val="50000"/>
                  </a:schemeClr>
                </a:solidFill>
                <a:latin typeface="Arial" panose="020B0604020202020204" pitchFamily="34" charset="0"/>
                <a:cs typeface="Arial" panose="020B0604020202020204" pitchFamily="34" charset="0"/>
              </a:rPr>
              <a:t>.</a:t>
            </a:r>
            <a:r>
              <a:rPr lang="en-US" sz="2000" b="1" dirty="0" smtClean="0">
                <a:solidFill>
                  <a:schemeClr val="accent1">
                    <a:lumMod val="50000"/>
                  </a:schemeClr>
                </a:solidFill>
                <a:latin typeface="Arial" panose="020B0604020202020204" pitchFamily="34" charset="0"/>
                <a:cs typeface="Arial" panose="020B0604020202020204" pitchFamily="34" charset="0"/>
              </a:rPr>
              <a:t> MNS IEC 60383-2 </a:t>
            </a:r>
            <a:r>
              <a:rPr lang="fr-FR" sz="2000" b="1" dirty="0" smtClean="0">
                <a:solidFill>
                  <a:schemeClr val="accent1">
                    <a:lumMod val="50000"/>
                  </a:schemeClr>
                </a:solidFill>
                <a:latin typeface="Arial" panose="020B0604020202020204" pitchFamily="34" charset="0"/>
                <a:cs typeface="Arial" panose="020B0604020202020204" pitchFamily="34" charset="0"/>
              </a:rPr>
              <a:t>1 </a:t>
            </a:r>
            <a:r>
              <a:rPr lang="fr-FR" sz="2000" b="1" dirty="0">
                <a:solidFill>
                  <a:schemeClr val="accent1">
                    <a:lumMod val="50000"/>
                  </a:schemeClr>
                </a:solidFill>
                <a:latin typeface="Arial" panose="020B0604020202020204" pitchFamily="34" charset="0"/>
                <a:cs typeface="Arial" panose="020B0604020202020204" pitchFamily="34" charset="0"/>
              </a:rPr>
              <a:t>000 В-</a:t>
            </a:r>
            <a:r>
              <a:rPr lang="fr-FR" sz="2000" b="1" dirty="0" err="1">
                <a:solidFill>
                  <a:schemeClr val="accent1">
                    <a:lumMod val="50000"/>
                  </a:schemeClr>
                </a:solidFill>
                <a:latin typeface="Arial" panose="020B0604020202020204" pitchFamily="34" charset="0"/>
                <a:cs typeface="Arial" panose="020B0604020202020204" pitchFamily="34" charset="0"/>
              </a:rPr>
              <a:t>оос</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дээш</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нэрлэсэн</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хүчдэлтэй</a:t>
            </a:r>
            <a:r>
              <a:rPr lang="fr-FR" sz="2000" b="1" dirty="0">
                <a:solidFill>
                  <a:schemeClr val="accent1">
                    <a:lumMod val="50000"/>
                  </a:schemeClr>
                </a:solidFill>
                <a:latin typeface="Arial" panose="020B0604020202020204" pitchFamily="34" charset="0"/>
                <a:cs typeface="Arial" panose="020B0604020202020204" pitchFamily="34" charset="0"/>
              </a:rPr>
              <a:t>, ЦДАШ-д </a:t>
            </a:r>
            <a:r>
              <a:rPr lang="fr-FR" sz="2000" b="1" dirty="0" err="1">
                <a:solidFill>
                  <a:schemeClr val="accent1">
                    <a:lumMod val="50000"/>
                  </a:schemeClr>
                </a:solidFill>
                <a:latin typeface="Arial" panose="020B0604020202020204" pitchFamily="34" charset="0"/>
                <a:cs typeface="Arial" panose="020B0604020202020204" pitchFamily="34" charset="0"/>
              </a:rPr>
              <a:t>зориулсан</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smtClean="0">
                <a:solidFill>
                  <a:schemeClr val="accent1">
                    <a:lumMod val="50000"/>
                  </a:schemeClr>
                </a:solidFill>
                <a:latin typeface="Arial" panose="020B0604020202020204" pitchFamily="34" charset="0"/>
                <a:cs typeface="Arial" panose="020B0604020202020204" pitchFamily="34" charset="0"/>
              </a:rPr>
              <a:t>тусгаарлагч</a:t>
            </a:r>
            <a:r>
              <a:rPr lang="mn-MN" sz="2000" b="1" dirty="0">
                <a:solidFill>
                  <a:schemeClr val="accent1">
                    <a:lumMod val="50000"/>
                  </a:schemeClr>
                </a:solidFill>
                <a:latin typeface="Arial" panose="020B0604020202020204" pitchFamily="34" charset="0"/>
                <a:cs typeface="Arial" panose="020B0604020202020204" pitchFamily="34" charset="0"/>
              </a:rPr>
              <a:t> </a:t>
            </a:r>
            <a:r>
              <a:rPr lang="fr-FR" sz="2000" b="1" dirty="0" smtClean="0">
                <a:solidFill>
                  <a:schemeClr val="accent1">
                    <a:lumMod val="50000"/>
                  </a:schemeClr>
                </a:solidFill>
                <a:latin typeface="Arial" panose="020B0604020202020204" pitchFamily="34" charset="0"/>
                <a:cs typeface="Arial" panose="020B0604020202020204" pitchFamily="34" charset="0"/>
              </a:rPr>
              <a:t>2 </a:t>
            </a:r>
            <a:r>
              <a:rPr lang="mn-MN" sz="2000" b="1" dirty="0">
                <a:solidFill>
                  <a:schemeClr val="accent1">
                    <a:lumMod val="50000"/>
                  </a:schemeClr>
                </a:solidFill>
                <a:latin typeface="Arial" panose="020B0604020202020204" pitchFamily="34" charset="0"/>
                <a:cs typeface="Arial" panose="020B0604020202020204" pitchFamily="34" charset="0"/>
              </a:rPr>
              <a:t>дугаар хэсэг</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Хувьсах</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гүйдлийн</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системийн</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хэлх</a:t>
            </a:r>
            <a:r>
              <a:rPr lang="mn-MN" sz="2000" b="1" dirty="0">
                <a:solidFill>
                  <a:schemeClr val="accent1">
                    <a:lumMod val="50000"/>
                  </a:schemeClr>
                </a:solidFill>
                <a:latin typeface="Arial" panose="020B0604020202020204" pitchFamily="34" charset="0"/>
                <a:cs typeface="Arial" panose="020B0604020202020204" pitchFamily="34" charset="0"/>
              </a:rPr>
              <a:t>мэл</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тусгаарлагч</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болон</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тусгаарлагчийн</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иж</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бүрдэл</a:t>
            </a:r>
            <a:r>
              <a:rPr lang="fr-FR" sz="2000" b="1" dirty="0">
                <a:solidFill>
                  <a:schemeClr val="accent1">
                    <a:lumMod val="50000"/>
                  </a:schemeClr>
                </a:solidFill>
                <a:latin typeface="Arial" panose="020B0604020202020204" pitchFamily="34" charset="0"/>
                <a:cs typeface="Arial" panose="020B0604020202020204" pitchFamily="34" charset="0"/>
              </a:rPr>
              <a:t> —  </a:t>
            </a:r>
            <a:r>
              <a:rPr lang="fr-FR" sz="2000" b="1" dirty="0" err="1">
                <a:solidFill>
                  <a:schemeClr val="accent1">
                    <a:lumMod val="50000"/>
                  </a:schemeClr>
                </a:solidFill>
                <a:latin typeface="Arial" panose="020B0604020202020204" pitchFamily="34" charset="0"/>
                <a:cs typeface="Arial" panose="020B0604020202020204" pitchFamily="34" charset="0"/>
              </a:rPr>
              <a:t>Тодорхойлолт</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туршилтын</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аргачлал</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болон</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хүлээн</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авах</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шалгуур</a:t>
            </a:r>
            <a:r>
              <a:rPr lang="fr-FR" sz="2000" b="1" dirty="0">
                <a:solidFill>
                  <a:schemeClr val="accent1">
                    <a:lumMod val="50000"/>
                  </a:schemeClr>
                </a:solidFill>
                <a:latin typeface="Arial" panose="020B0604020202020204" pitchFamily="34" charset="0"/>
                <a:cs typeface="Arial" panose="020B0604020202020204" pitchFamily="34" charset="0"/>
              </a:rPr>
              <a:t> </a:t>
            </a:r>
            <a:r>
              <a:rPr lang="fr-FR" sz="2000" b="1" dirty="0" err="1">
                <a:solidFill>
                  <a:schemeClr val="accent1">
                    <a:lumMod val="50000"/>
                  </a:schemeClr>
                </a:solidFill>
                <a:latin typeface="Arial" panose="020B0604020202020204" pitchFamily="34" charset="0"/>
                <a:cs typeface="Arial" panose="020B0604020202020204" pitchFamily="34" charset="0"/>
              </a:rPr>
              <a:t>үзүүлэлт</a:t>
            </a:r>
            <a:endParaRPr lang="en-US" sz="2000" b="1" dirty="0">
              <a:solidFill>
                <a:schemeClr val="accent1">
                  <a:lumMod val="50000"/>
                </a:schemeClr>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613756" y="2365242"/>
            <a:ext cx="8077200" cy="3505200"/>
          </a:xfrm>
        </p:spPr>
        <p:txBody>
          <a:bodyPr/>
          <a:lstStyle/>
          <a:p>
            <a:pPr algn="just"/>
            <a:r>
              <a:rPr lang="mn-MN" sz="2000" dirty="0">
                <a:solidFill>
                  <a:schemeClr val="tx2">
                    <a:lumMod val="50000"/>
                  </a:schemeClr>
                </a:solidFill>
                <a:latin typeface="Arial" pitchFamily="34" charset="0"/>
                <a:cs typeface="Arial" pitchFamily="34" charset="0"/>
              </a:rPr>
              <a:t>Энэ стандартыг Эрчим хүчний эдийн засгийн хүрээлэнгийн ИТА Г.Амаржаргал орчуулж, ДЦС4-ийн инженер Х.Амгаланбаатар шүүмж, редакц хийж хянасан .</a:t>
            </a:r>
            <a:endParaRPr lang="en-US" sz="2000" dirty="0">
              <a:solidFill>
                <a:schemeClr val="tx2">
                  <a:lumMod val="50000"/>
                </a:schemeClr>
              </a:solidFill>
              <a:latin typeface="Arial" pitchFamily="34" charset="0"/>
              <a:cs typeface="Arial" pitchFamily="34" charset="0"/>
            </a:endParaRPr>
          </a:p>
          <a:p>
            <a:pPr algn="just"/>
            <a:endParaRPr lang="mn-MN" sz="2000" dirty="0">
              <a:solidFill>
                <a:schemeClr val="tx2">
                  <a:lumMod val="50000"/>
                </a:schemeClr>
              </a:solidFill>
              <a:latin typeface="Arial" pitchFamily="34" charset="0"/>
              <a:cs typeface="Arial" pitchFamily="34" charset="0"/>
            </a:endParaRPr>
          </a:p>
          <a:p>
            <a:pPr algn="just"/>
            <a:r>
              <a:rPr lang="mn-MN" sz="2000" dirty="0" smtClean="0">
                <a:solidFill>
                  <a:schemeClr val="tx2">
                    <a:lumMod val="50000"/>
                  </a:schemeClr>
                </a:solidFill>
                <a:latin typeface="Arial" pitchFamily="34" charset="0"/>
                <a:cs typeface="Arial" pitchFamily="34" charset="0"/>
              </a:rPr>
              <a:t>Энэ </a:t>
            </a:r>
            <a:r>
              <a:rPr lang="mn-MN" sz="2000" dirty="0">
                <a:solidFill>
                  <a:schemeClr val="tx2">
                    <a:lumMod val="50000"/>
                  </a:schemeClr>
                </a:solidFill>
                <a:latin typeface="Arial" pitchFamily="34" charset="0"/>
                <a:cs typeface="Arial" pitchFamily="34" charset="0"/>
              </a:rPr>
              <a:t>хэсэг нь </a:t>
            </a:r>
            <a:r>
              <a:rPr lang="en-US" sz="2000" dirty="0">
                <a:solidFill>
                  <a:schemeClr val="tx2">
                    <a:lumMod val="50000"/>
                  </a:schemeClr>
                </a:solidFill>
                <a:latin typeface="Arial" pitchFamily="34" charset="0"/>
                <a:cs typeface="Arial" pitchFamily="34" charset="0"/>
              </a:rPr>
              <a:t>1000 </a:t>
            </a:r>
            <a:r>
              <a:rPr lang="mn-MN" sz="2000" dirty="0">
                <a:solidFill>
                  <a:schemeClr val="tx2">
                    <a:lumMod val="50000"/>
                  </a:schemeClr>
                </a:solidFill>
                <a:latin typeface="Arial" pitchFamily="34" charset="0"/>
                <a:cs typeface="Arial" pitchFamily="34" charset="0"/>
              </a:rPr>
              <a:t>В-оос дээш нэрлэсэн хүчдэлтэй, 100 Гц-ээс ихгүй давтамжтай хувьсах гүйдлийн ЦДАШ-д зориулсан шаазан эсвэл шилэн материалтай хэлхмэл тусгаарлагчийн цогц хэсгээс бүрдэх хэлхмэл тусгаарлагч болон тусгаарлагчийн иж бүрэлд хамаарна. </a:t>
            </a:r>
            <a:endParaRPr lang="en-US" sz="2000" dirty="0">
              <a:solidFill>
                <a:schemeClr val="tx2">
                  <a:lumMod val="50000"/>
                </a:schemeClr>
              </a:solidFill>
              <a:latin typeface="Arial" pitchFamily="34" charset="0"/>
              <a:cs typeface="Arial" pitchFamily="34" charset="0"/>
            </a:endParaRPr>
          </a:p>
          <a:p>
            <a:pPr algn="just"/>
            <a:endParaRPr lang="en-US" sz="2000" dirty="0">
              <a:solidFill>
                <a:schemeClr val="tx2">
                  <a:lumMod val="50000"/>
                </a:schemeClr>
              </a:solidFill>
              <a:latin typeface="Arial" pitchFamily="34" charset="0"/>
              <a:cs typeface="Arial" pitchFamily="34" charset="0"/>
            </a:endParaRPr>
          </a:p>
          <a:p>
            <a:endParaRPr lang="en-US" sz="2000" dirty="0"/>
          </a:p>
          <a:p>
            <a:pPr algn="just"/>
            <a:endParaRPr lang="mn-MN" sz="2000" dirty="0" smtClean="0">
              <a:solidFill>
                <a:schemeClr val="tx2">
                  <a:lumMod val="50000"/>
                </a:schemeClr>
              </a:solidFill>
              <a:latin typeface="Arial" pitchFamily="34" charset="0"/>
              <a:cs typeface="Arial" pitchFamily="34" charset="0"/>
            </a:endParaRPr>
          </a:p>
          <a:p>
            <a:pPr algn="just"/>
            <a:endParaRPr lang="mn-MN" sz="2000" dirty="0" smtClean="0">
              <a:solidFill>
                <a:schemeClr val="tx2">
                  <a:lumMod val="50000"/>
                </a:schemeClr>
              </a:solidFill>
              <a:latin typeface="Arial" pitchFamily="34" charset="0"/>
              <a:cs typeface="Arial" pitchFamily="34" charset="0"/>
            </a:endParaRPr>
          </a:p>
          <a:p>
            <a:pPr lvl="0" algn="just"/>
            <a:endParaRPr lang="ru-RU" sz="2000" dirty="0">
              <a:solidFill>
                <a:schemeClr val="tx2">
                  <a:lumMod val="50000"/>
                </a:schemeClr>
              </a:solidFill>
              <a:latin typeface="Arial" pitchFamily="34" charset="0"/>
              <a:cs typeface="Arial" pitchFamily="34" charset="0"/>
            </a:endParaRPr>
          </a:p>
          <a:p>
            <a:pPr algn="just"/>
            <a:endParaRPr lang="mn-MN" sz="2000" kern="1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D67EF6-C357-452C-8E32-82B5751733A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28156" y="76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0780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5"/>
          <p:cNvSpPr>
            <a:spLocks noChangeArrowheads="1"/>
          </p:cNvSpPr>
          <p:nvPr/>
        </p:nvSpPr>
        <p:spPr bwMode="auto">
          <a:xfrm>
            <a:off x="4059378" y="6525491"/>
            <a:ext cx="1274622" cy="33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mn-MN" sz="1400" b="1" dirty="0">
                <a:solidFill>
                  <a:schemeClr val="bg1"/>
                </a:solidFill>
                <a:latin typeface="Arial" pitchFamily="34" charset="0"/>
                <a:cs typeface="Arial" pitchFamily="34" charset="0"/>
              </a:rPr>
              <a:t>201</a:t>
            </a:r>
            <a:r>
              <a:rPr lang="en-US" sz="1400" b="1" dirty="0">
                <a:solidFill>
                  <a:schemeClr val="bg1"/>
                </a:solidFill>
                <a:latin typeface="Arial" pitchFamily="34" charset="0"/>
                <a:cs typeface="Arial" pitchFamily="34" charset="0"/>
              </a:rPr>
              <a:t>7</a:t>
            </a:r>
            <a:endParaRPr lang="es-ES" sz="1400" b="1" dirty="0">
              <a:solidFill>
                <a:schemeClr val="bg1"/>
              </a:solidFill>
              <a:latin typeface="Arial" pitchFamily="34" charset="0"/>
              <a:cs typeface="Arial" pitchFamily="34" charset="0"/>
            </a:endParaRPr>
          </a:p>
        </p:txBody>
      </p:sp>
      <p:pic>
        <p:nvPicPr>
          <p:cNvPr id="16" name="Picture 15" descr="DARK BLUE">
            <a:extLst>
              <a:ext uri="{FF2B5EF4-FFF2-40B4-BE49-F238E27FC236}">
                <a16:creationId xmlns:a16="http://schemas.microsoft.com/office/drawing/2014/main" id="{91251F57-5D6D-4E7A-867D-8483067342D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saturation sat="400000"/>
                    </a14:imgEffect>
                    <a14:imgEffect>
                      <a14:brightnessContrast bright="-40000" contrast="40000"/>
                    </a14:imgEffect>
                  </a14:imgLayer>
                </a14:imgProps>
              </a:ext>
            </a:extLst>
          </a:blip>
          <a:srcRect l="16748" r="17134"/>
          <a:stretch/>
        </p:blipFill>
        <p:spPr>
          <a:xfrm>
            <a:off x="750625" y="0"/>
            <a:ext cx="8393375" cy="457200"/>
          </a:xfrm>
          <a:prstGeom prst="rect">
            <a:avLst/>
          </a:prstGeom>
          <a:solidFill>
            <a:srgbClr val="66FFFF"/>
          </a:solidFill>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1641" y="589811"/>
            <a:ext cx="1292359" cy="1323813"/>
          </a:xfrm>
          <a:prstGeom prst="rect">
            <a:avLst/>
          </a:prstGeom>
        </p:spPr>
      </p:pic>
      <p:sp>
        <p:nvSpPr>
          <p:cNvPr id="4" name="Content Placeholder 3"/>
          <p:cNvSpPr>
            <a:spLocks noGrp="1"/>
          </p:cNvSpPr>
          <p:nvPr>
            <p:ph idx="1"/>
          </p:nvPr>
        </p:nvSpPr>
        <p:spPr>
          <a:xfrm>
            <a:off x="573020" y="5299467"/>
            <a:ext cx="8229600" cy="1219200"/>
          </a:xfrm>
        </p:spPr>
        <p:txBody>
          <a:bodyPr/>
          <a:lstStyle/>
          <a:p>
            <a:pPr marL="0" indent="0" algn="ctr">
              <a:lnSpc>
                <a:spcPct val="150000"/>
              </a:lnSpc>
              <a:buNone/>
              <a:defRPr/>
            </a:pPr>
            <a:r>
              <a:rPr lang="mn-MN" sz="1800" b="1" dirty="0" smtClean="0">
                <a:ln w="11430"/>
                <a:solidFill>
                  <a:schemeClr val="tx2"/>
                </a:solidFill>
                <a:effectLst>
                  <a:reflection blurRad="6350" stA="55000" endA="300" endPos="45500" dir="5400000" sy="-100000" algn="bl" rotWithShape="0"/>
                </a:effectLst>
                <a:latin typeface="Arial" pitchFamily="34" charset="0"/>
                <a:cs typeface="Arial" pitchFamily="34" charset="0"/>
              </a:rPr>
              <a:t>Стандарт</a:t>
            </a:r>
            <a:r>
              <a:rPr lang="mn-MN" sz="1800" b="1" dirty="0">
                <a:ln w="11430"/>
                <a:solidFill>
                  <a:schemeClr val="tx2"/>
                </a:solidFill>
                <a:effectLst>
                  <a:reflection blurRad="6350" stA="55000" endA="300" endPos="45500" dir="5400000" sy="-100000" algn="bl" rotWithShape="0"/>
                </a:effectLst>
                <a:latin typeface="Arial" pitchFamily="34" charset="0"/>
                <a:cs typeface="Arial" pitchFamily="34" charset="0"/>
              </a:rPr>
              <a:t>, норм нормативын хэлтэс </a:t>
            </a:r>
            <a:endParaRPr lang="mn-MN" sz="1800" b="1" dirty="0" smtClean="0">
              <a:ln w="11430"/>
              <a:solidFill>
                <a:schemeClr val="tx2"/>
              </a:solidFill>
              <a:effectLst>
                <a:reflection blurRad="6350" stA="55000" endA="300" endPos="45500" dir="5400000" sy="-100000" algn="bl" rotWithShape="0"/>
              </a:effectLst>
              <a:latin typeface="Arial" pitchFamily="34" charset="0"/>
              <a:cs typeface="Arial" pitchFamily="34" charset="0"/>
            </a:endParaRPr>
          </a:p>
          <a:p>
            <a:pPr marL="0" indent="0" algn="ctr">
              <a:lnSpc>
                <a:spcPct val="150000"/>
              </a:lnSpc>
              <a:buNone/>
              <a:defRPr/>
            </a:pPr>
            <a:r>
              <a:rPr lang="mn-MN" sz="1800" b="1" dirty="0" smtClean="0">
                <a:ln w="11430"/>
                <a:solidFill>
                  <a:schemeClr val="tx2"/>
                </a:solidFill>
                <a:effectLst>
                  <a:reflection blurRad="6350" stA="55000" endA="300" endPos="45500" dir="5400000" sy="-100000" algn="bl" rotWithShape="0"/>
                </a:effectLst>
                <a:latin typeface="Arial" pitchFamily="34" charset="0"/>
                <a:cs typeface="Arial" pitchFamily="34" charset="0"/>
              </a:rPr>
              <a:t>Стандартын </a:t>
            </a:r>
            <a:r>
              <a:rPr lang="mn-MN" sz="1800" b="1" dirty="0">
                <a:ln w="11430"/>
                <a:solidFill>
                  <a:schemeClr val="tx2"/>
                </a:solidFill>
                <a:effectLst>
                  <a:reflection blurRad="6350" stA="55000" endA="300" endPos="45500" dir="5400000" sy="-100000" algn="bl" rotWithShape="0"/>
                </a:effectLst>
                <a:latin typeface="Arial" pitchFamily="34" charset="0"/>
                <a:cs typeface="Arial" pitchFamily="34" charset="0"/>
              </a:rPr>
              <a:t>сектор</a:t>
            </a:r>
            <a:endParaRPr lang="en-US" sz="1800" b="1" dirty="0">
              <a:ln w="11430"/>
              <a:solidFill>
                <a:schemeClr val="tx2"/>
              </a:solidFill>
              <a:effectLst>
                <a:reflection blurRad="6350" stA="55000" endA="300" endPos="45500" dir="5400000" sy="-100000" algn="bl" rotWithShape="0"/>
              </a:effectLst>
              <a:latin typeface="Arial" pitchFamily="34" charset="0"/>
              <a:cs typeface="Arial" pitchFamily="34" charset="0"/>
            </a:endParaRPr>
          </a:p>
          <a:p>
            <a:pPr marL="0" indent="0" algn="ctr">
              <a:lnSpc>
                <a:spcPct val="150000"/>
              </a:lnSpc>
              <a:buNone/>
              <a:defRPr/>
            </a:pPr>
            <a:endParaRPr lang="en-US" sz="1800" b="1" dirty="0">
              <a:ln w="11430"/>
              <a:solidFill>
                <a:schemeClr val="tx2"/>
              </a:solidFill>
              <a:effectLst>
                <a:reflection blurRad="6350" stA="55000" endA="300" endPos="45500" dir="5400000" sy="-100000" algn="bl" rotWithShape="0"/>
              </a:effectLst>
              <a:latin typeface="Arial" pitchFamily="34" charset="0"/>
              <a:cs typeface="Arial" pitchFamily="34" charset="0"/>
            </a:endParaRPr>
          </a:p>
          <a:p>
            <a:endParaRPr lang="en-US" dirty="0"/>
          </a:p>
        </p:txBody>
      </p:sp>
      <p:sp>
        <p:nvSpPr>
          <p:cNvPr id="2" name="Rectangle 1"/>
          <p:cNvSpPr/>
          <p:nvPr/>
        </p:nvSpPr>
        <p:spPr>
          <a:xfrm>
            <a:off x="2092656" y="58965"/>
            <a:ext cx="6482688" cy="369332"/>
          </a:xfrm>
          <a:prstGeom prst="rect">
            <a:avLst/>
          </a:prstGeom>
        </p:spPr>
        <p:txBody>
          <a:bodyPr wrap="square">
            <a:spAutoFit/>
          </a:bodyPr>
          <a:lstStyle/>
          <a:p>
            <a:r>
              <a:rPr lang="en-US" dirty="0" smtClean="0">
                <a:solidFill>
                  <a:schemeClr val="bg1"/>
                </a:solidFill>
                <a:latin typeface="Arial" panose="020B0604020202020204" pitchFamily="34" charset="0"/>
                <a:cs typeface="Arial" panose="020B0604020202020204" pitchFamily="34" charset="0"/>
              </a:rPr>
              <a:t>“</a:t>
            </a:r>
            <a:r>
              <a:rPr lang="mn-MN" dirty="0" smtClean="0">
                <a:solidFill>
                  <a:schemeClr val="bg1"/>
                </a:solidFill>
                <a:latin typeface="Arial" panose="020B0604020202020204" pitchFamily="34" charset="0"/>
                <a:cs typeface="Arial" panose="020B0604020202020204" pitchFamily="34" charset="0"/>
              </a:rPr>
              <a:t>ЭРЧИМ ХҮЧНИЙ ЭДИЙН ЗАСГИЙН ХҮРЭЭЛЭН</a:t>
            </a:r>
            <a:r>
              <a:rPr lang="en-US" dirty="0" smtClean="0">
                <a:solidFill>
                  <a:schemeClr val="bg1"/>
                </a:solidFill>
                <a:latin typeface="Arial" panose="020B0604020202020204" pitchFamily="34" charset="0"/>
                <a:cs typeface="Arial" panose="020B0604020202020204" pitchFamily="34" charset="0"/>
              </a:rPr>
              <a:t>"</a:t>
            </a:r>
            <a:r>
              <a:rPr lang="mn-MN" dirty="0" smtClean="0">
                <a:solidFill>
                  <a:schemeClr val="bg1"/>
                </a:solidFill>
                <a:latin typeface="Arial" panose="020B0604020202020204" pitchFamily="34" charset="0"/>
                <a:cs typeface="Arial" panose="020B0604020202020204" pitchFamily="34" charset="0"/>
              </a:rPr>
              <a:t> ТӨХК</a:t>
            </a:r>
            <a:endParaRPr lang="en-US"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6EF9E34-38D7-4D93-A23E-B83CD4F6B3F3}"/>
              </a:ext>
            </a:extLst>
          </p:cNvPr>
          <p:cNvSpPr txBox="1"/>
          <p:nvPr/>
        </p:nvSpPr>
        <p:spPr>
          <a:xfrm>
            <a:off x="228600" y="1367316"/>
            <a:ext cx="8828235" cy="5970865"/>
          </a:xfrm>
          <a:prstGeom prst="rect">
            <a:avLst/>
          </a:prstGeom>
          <a:noFill/>
        </p:spPr>
        <p:txBody>
          <a:bodyPr wrap="square" rtlCol="0">
            <a:spAutoFit/>
          </a:bodyPr>
          <a:lstStyle/>
          <a:p>
            <a:endParaRPr lang="mn-MN" sz="1400" b="1" dirty="0">
              <a:solidFill>
                <a:schemeClr val="accent1">
                  <a:lumMod val="50000"/>
                </a:schemeClr>
              </a:solidFill>
              <a:latin typeface="Arial" panose="020B0604020202020204" pitchFamily="34" charset="0"/>
              <a:cs typeface="Arial" panose="020B0604020202020204" pitchFamily="34" charset="0"/>
            </a:endParaRPr>
          </a:p>
          <a:p>
            <a:pPr lvl="0"/>
            <a:r>
              <a:rPr lang="en-US" sz="1400" b="1" dirty="0" smtClean="0">
                <a:solidFill>
                  <a:schemeClr val="accent1">
                    <a:lumMod val="50000"/>
                  </a:schemeClr>
                </a:solidFill>
                <a:latin typeface="Arial" panose="020B0604020202020204" pitchFamily="34" charset="0"/>
                <a:cs typeface="Arial" panose="020B0604020202020204" pitchFamily="34" charset="0"/>
              </a:rPr>
              <a:t>1. </a:t>
            </a:r>
            <a:r>
              <a:rPr lang="mn-MN" sz="1400" b="1" dirty="0" smtClean="0">
                <a:solidFill>
                  <a:schemeClr val="accent1">
                    <a:lumMod val="50000"/>
                  </a:schemeClr>
                </a:solidFill>
                <a:latin typeface="Arial" panose="020B0604020202020204" pitchFamily="34" charset="0"/>
                <a:cs typeface="Arial" panose="020B0604020202020204" pitchFamily="34" charset="0"/>
              </a:rPr>
              <a:t>MNS </a:t>
            </a:r>
            <a:r>
              <a:rPr lang="mn-MN" sz="1400" b="1" dirty="0">
                <a:solidFill>
                  <a:schemeClr val="accent1">
                    <a:lumMod val="50000"/>
                  </a:schemeClr>
                </a:solidFill>
                <a:latin typeface="Arial" panose="020B0604020202020204" pitchFamily="34" charset="0"/>
                <a:cs typeface="Arial" panose="020B0604020202020204" pitchFamily="34" charset="0"/>
              </a:rPr>
              <a:t>IEC 62271-4 "Өндөр хүчдэлийн таслуур болон хуваарилах байгууламж 4-р хэсэг: Гексафторт хүхэр ба түүний хольцын боловсруулалтын журам"</a:t>
            </a:r>
            <a:endParaRPr lang="en-US" sz="1400" b="1" dirty="0">
              <a:solidFill>
                <a:schemeClr val="accent1">
                  <a:lumMod val="50000"/>
                </a:schemeClr>
              </a:solidFill>
              <a:latin typeface="Arial" panose="020B0604020202020204" pitchFamily="34" charset="0"/>
              <a:cs typeface="Arial" panose="020B0604020202020204" pitchFamily="34" charset="0"/>
            </a:endParaRPr>
          </a:p>
          <a:p>
            <a:pPr lvl="0"/>
            <a:r>
              <a:rPr lang="en-US" sz="1400" b="1" dirty="0" smtClean="0">
                <a:solidFill>
                  <a:schemeClr val="accent1">
                    <a:lumMod val="50000"/>
                  </a:schemeClr>
                </a:solidFill>
                <a:latin typeface="Arial" panose="020B0604020202020204" pitchFamily="34" charset="0"/>
                <a:cs typeface="Arial" panose="020B0604020202020204" pitchFamily="34" charset="0"/>
              </a:rPr>
              <a:t>2. </a:t>
            </a:r>
            <a:r>
              <a:rPr lang="mn-MN" sz="1400" b="1" dirty="0" smtClean="0">
                <a:solidFill>
                  <a:schemeClr val="accent1">
                    <a:lumMod val="50000"/>
                  </a:schemeClr>
                </a:solidFill>
                <a:latin typeface="Arial" panose="020B0604020202020204" pitchFamily="34" charset="0"/>
                <a:cs typeface="Arial" panose="020B0604020202020204" pitchFamily="34" charset="0"/>
              </a:rPr>
              <a:t>MNS </a:t>
            </a:r>
            <a:r>
              <a:rPr lang="mn-MN" sz="1400" b="1" dirty="0">
                <a:solidFill>
                  <a:schemeClr val="accent1">
                    <a:lumMod val="50000"/>
                  </a:schemeClr>
                </a:solidFill>
                <a:latin typeface="Arial" panose="020B0604020202020204" pitchFamily="34" charset="0"/>
                <a:cs typeface="Arial" panose="020B0604020202020204" pitchFamily="34" charset="0"/>
              </a:rPr>
              <a:t>IEC 62305-1 “Аянга хамгаалалт”</a:t>
            </a:r>
            <a:endParaRPr lang="en-US" sz="1400" b="1" dirty="0">
              <a:solidFill>
                <a:schemeClr val="accent1">
                  <a:lumMod val="50000"/>
                </a:schemeClr>
              </a:solidFill>
              <a:latin typeface="Arial" panose="020B0604020202020204" pitchFamily="34" charset="0"/>
              <a:cs typeface="Arial" panose="020B0604020202020204" pitchFamily="34" charset="0"/>
            </a:endParaRPr>
          </a:p>
          <a:p>
            <a:pPr lvl="0"/>
            <a:r>
              <a:rPr lang="en-US" sz="1400" b="1" dirty="0" smtClean="0">
                <a:solidFill>
                  <a:schemeClr val="accent1">
                    <a:lumMod val="50000"/>
                  </a:schemeClr>
                </a:solidFill>
                <a:latin typeface="Arial" panose="020B0604020202020204" pitchFamily="34" charset="0"/>
                <a:cs typeface="Arial" panose="020B0604020202020204" pitchFamily="34" charset="0"/>
              </a:rPr>
              <a:t>3. </a:t>
            </a:r>
            <a:r>
              <a:rPr lang="mn-MN" sz="1400" b="1" dirty="0" smtClean="0">
                <a:solidFill>
                  <a:schemeClr val="accent1">
                    <a:lumMod val="50000"/>
                  </a:schemeClr>
                </a:solidFill>
                <a:latin typeface="Arial" panose="020B0604020202020204" pitchFamily="34" charset="0"/>
                <a:cs typeface="Arial" panose="020B0604020202020204" pitchFamily="34" charset="0"/>
              </a:rPr>
              <a:t>MNS </a:t>
            </a:r>
            <a:r>
              <a:rPr lang="mn-MN" sz="1400" b="1" dirty="0">
                <a:solidFill>
                  <a:schemeClr val="accent1">
                    <a:lumMod val="50000"/>
                  </a:schemeClr>
                </a:solidFill>
                <a:latin typeface="Arial" panose="020B0604020202020204" pitchFamily="34" charset="0"/>
                <a:cs typeface="Arial" panose="020B0604020202020204" pitchFamily="34" charset="0"/>
              </a:rPr>
              <a:t>IEC 61865 “Цахилгаан дамжуулах агаарын шугам – Хүчдэлтэй хэсэг болон хаалт хоорондын зайд байх цахилгааны бүрэлдэхүүн хэсгийг тооцоолох – Тооцооллын аргачлал”</a:t>
            </a:r>
            <a:endParaRPr lang="en-US" sz="1400" b="1" dirty="0">
              <a:solidFill>
                <a:schemeClr val="accent1">
                  <a:lumMod val="50000"/>
                </a:schemeClr>
              </a:solidFill>
              <a:latin typeface="Arial" panose="020B0604020202020204" pitchFamily="34" charset="0"/>
              <a:cs typeface="Arial" panose="020B0604020202020204" pitchFamily="34" charset="0"/>
            </a:endParaRPr>
          </a:p>
          <a:p>
            <a:pPr lvl="0"/>
            <a:r>
              <a:rPr lang="en-US" sz="1400" b="1" dirty="0" smtClean="0">
                <a:solidFill>
                  <a:schemeClr val="accent1">
                    <a:lumMod val="50000"/>
                  </a:schemeClr>
                </a:solidFill>
                <a:latin typeface="Arial" panose="020B0604020202020204" pitchFamily="34" charset="0"/>
                <a:cs typeface="Arial" panose="020B0604020202020204" pitchFamily="34" charset="0"/>
              </a:rPr>
              <a:t>4. </a:t>
            </a:r>
            <a:r>
              <a:rPr lang="mn-MN" sz="1400" b="1" dirty="0" smtClean="0">
                <a:solidFill>
                  <a:schemeClr val="accent1">
                    <a:lumMod val="50000"/>
                  </a:schemeClr>
                </a:solidFill>
                <a:latin typeface="Arial" panose="020B0604020202020204" pitchFamily="34" charset="0"/>
                <a:cs typeface="Arial" panose="020B0604020202020204" pitchFamily="34" charset="0"/>
              </a:rPr>
              <a:t>MNS </a:t>
            </a:r>
            <a:r>
              <a:rPr lang="mn-MN" sz="1400" b="1" dirty="0">
                <a:solidFill>
                  <a:schemeClr val="accent1">
                    <a:lumMod val="50000"/>
                  </a:schemeClr>
                </a:solidFill>
                <a:latin typeface="Arial" panose="020B0604020202020204" pitchFamily="34" charset="0"/>
                <a:cs typeface="Arial" panose="020B0604020202020204" pitchFamily="34" charset="0"/>
              </a:rPr>
              <a:t>IEC 60383-1 “1 000 В-оос дээш нэрлэсэн хүчдэлтэй, ЦДАШ-н тусгаарлагч 1 дүгээр хэсэг: Хувьсах гүйдлийн системийн шаазан болон шилэн тусгаарлагч хэсгүүд — Тодорхойлолт, туршилтын аргачлал хүлээн авах шалгуур”</a:t>
            </a:r>
            <a:endParaRPr lang="en-US" sz="1400" b="1" dirty="0">
              <a:solidFill>
                <a:schemeClr val="accent1">
                  <a:lumMod val="50000"/>
                </a:schemeClr>
              </a:solidFill>
              <a:latin typeface="Arial" panose="020B0604020202020204" pitchFamily="34" charset="0"/>
              <a:cs typeface="Arial" panose="020B0604020202020204" pitchFamily="34" charset="0"/>
            </a:endParaRPr>
          </a:p>
          <a:p>
            <a:pPr lvl="0"/>
            <a:r>
              <a:rPr lang="en-US" sz="1400" b="1" dirty="0" smtClean="0">
                <a:solidFill>
                  <a:schemeClr val="accent1">
                    <a:lumMod val="50000"/>
                  </a:schemeClr>
                </a:solidFill>
                <a:latin typeface="Arial" panose="020B0604020202020204" pitchFamily="34" charset="0"/>
                <a:cs typeface="Arial" panose="020B0604020202020204" pitchFamily="34" charset="0"/>
              </a:rPr>
              <a:t>5. </a:t>
            </a:r>
            <a:r>
              <a:rPr lang="mn-MN" sz="1400" b="1" dirty="0" smtClean="0">
                <a:solidFill>
                  <a:schemeClr val="accent1">
                    <a:lumMod val="50000"/>
                  </a:schemeClr>
                </a:solidFill>
                <a:latin typeface="Arial" panose="020B0604020202020204" pitchFamily="34" charset="0"/>
                <a:cs typeface="Arial" panose="020B0604020202020204" pitchFamily="34" charset="0"/>
              </a:rPr>
              <a:t>MNS </a:t>
            </a:r>
            <a:r>
              <a:rPr lang="mn-MN" sz="1400" b="1" dirty="0">
                <a:solidFill>
                  <a:schemeClr val="accent1">
                    <a:lumMod val="50000"/>
                  </a:schemeClr>
                </a:solidFill>
                <a:latin typeface="Arial" panose="020B0604020202020204" pitchFamily="34" charset="0"/>
                <a:cs typeface="Arial" panose="020B0604020202020204" pitchFamily="34" charset="0"/>
              </a:rPr>
              <a:t>IEC 60383-2 </a:t>
            </a:r>
            <a:r>
              <a:rPr lang="en-US" sz="1400" b="1" dirty="0">
                <a:solidFill>
                  <a:schemeClr val="accent1">
                    <a:lumMod val="50000"/>
                  </a:schemeClr>
                </a:solidFill>
                <a:latin typeface="Arial" panose="020B0604020202020204" pitchFamily="34" charset="0"/>
                <a:cs typeface="Arial" panose="020B0604020202020204" pitchFamily="34" charset="0"/>
              </a:rPr>
              <a:t>“</a:t>
            </a:r>
            <a:r>
              <a:rPr lang="mn-MN" sz="1400" b="1" dirty="0">
                <a:solidFill>
                  <a:schemeClr val="accent1">
                    <a:lumMod val="50000"/>
                  </a:schemeClr>
                </a:solidFill>
                <a:latin typeface="Arial" panose="020B0604020202020204" pitchFamily="34" charset="0"/>
                <a:cs typeface="Arial" panose="020B0604020202020204" pitchFamily="34" charset="0"/>
              </a:rPr>
              <a:t>1 000 В-оос дээш нэрлэсэн хүчдэлтэй, ЦДАШ-д зориулсан тусгаарлагч 2 дугаар хэсэг: Хувьсах гүйдлийн системийн хэлхмэл тусгаарлагч болон тусгаарлагчийн иж бүрдэл — Тодорхойлолт, туршилтын аргачлал болон хүлээн авах шалгуур үзүүлэлт</a:t>
            </a:r>
            <a:r>
              <a:rPr lang="en-US" sz="1400" b="1" dirty="0">
                <a:solidFill>
                  <a:schemeClr val="accent1">
                    <a:lumMod val="50000"/>
                  </a:schemeClr>
                </a:solidFill>
                <a:latin typeface="Arial" panose="020B0604020202020204" pitchFamily="34" charset="0"/>
                <a:cs typeface="Arial" panose="020B0604020202020204" pitchFamily="34" charset="0"/>
              </a:rPr>
              <a:t>”</a:t>
            </a:r>
          </a:p>
          <a:p>
            <a:pPr lvl="0"/>
            <a:r>
              <a:rPr lang="en-US" sz="1400" b="1" dirty="0" smtClean="0">
                <a:solidFill>
                  <a:schemeClr val="accent1">
                    <a:lumMod val="50000"/>
                  </a:schemeClr>
                </a:solidFill>
                <a:latin typeface="Arial" panose="020B0604020202020204" pitchFamily="34" charset="0"/>
                <a:cs typeface="Arial" panose="020B0604020202020204" pitchFamily="34" charset="0"/>
              </a:rPr>
              <a:t>6. </a:t>
            </a:r>
            <a:r>
              <a:rPr lang="mn-MN" sz="1400" b="1" dirty="0" smtClean="0">
                <a:solidFill>
                  <a:schemeClr val="accent1">
                    <a:lumMod val="50000"/>
                  </a:schemeClr>
                </a:solidFill>
                <a:latin typeface="Arial" panose="020B0604020202020204" pitchFamily="34" charset="0"/>
                <a:cs typeface="Arial" panose="020B0604020202020204" pitchFamily="34" charset="0"/>
              </a:rPr>
              <a:t>MNS </a:t>
            </a:r>
            <a:r>
              <a:rPr lang="mn-MN" sz="1400" b="1" dirty="0">
                <a:solidFill>
                  <a:schemeClr val="accent1">
                    <a:lumMod val="50000"/>
                  </a:schemeClr>
                </a:solidFill>
                <a:latin typeface="Arial" panose="020B0604020202020204" pitchFamily="34" charset="0"/>
                <a:cs typeface="Arial" panose="020B0604020202020204" pitchFamily="34" charset="0"/>
              </a:rPr>
              <a:t>IEC 61362 </a:t>
            </a:r>
            <a:r>
              <a:rPr lang="en-US" sz="1400" b="1" dirty="0">
                <a:solidFill>
                  <a:schemeClr val="accent1">
                    <a:lumMod val="50000"/>
                  </a:schemeClr>
                </a:solidFill>
                <a:latin typeface="Arial" panose="020B0604020202020204" pitchFamily="34" charset="0"/>
                <a:cs typeface="Arial" panose="020B0604020202020204" pitchFamily="34" charset="0"/>
              </a:rPr>
              <a:t>“</a:t>
            </a:r>
            <a:r>
              <a:rPr lang="mn-MN" sz="1400" b="1" dirty="0">
                <a:solidFill>
                  <a:schemeClr val="accent1">
                    <a:lumMod val="50000"/>
                  </a:schemeClr>
                </a:solidFill>
                <a:latin typeface="Arial" panose="020B0604020202020204" pitchFamily="34" charset="0"/>
                <a:cs typeface="Arial" panose="020B0604020202020204" pitchFamily="34" charset="0"/>
              </a:rPr>
              <a:t>Гидравлик турбины роторын эргэлтийг тохируулах системийг тодорхойлох гарын авлага</a:t>
            </a:r>
            <a:r>
              <a:rPr lang="en-US" sz="1400" b="1" dirty="0">
                <a:solidFill>
                  <a:schemeClr val="accent1">
                    <a:lumMod val="50000"/>
                  </a:schemeClr>
                </a:solidFill>
                <a:latin typeface="Arial" panose="020B0604020202020204" pitchFamily="34" charset="0"/>
                <a:cs typeface="Arial" panose="020B0604020202020204" pitchFamily="34" charset="0"/>
              </a:rPr>
              <a:t>”</a:t>
            </a:r>
          </a:p>
          <a:p>
            <a:pPr lvl="0"/>
            <a:r>
              <a:rPr lang="en-US" sz="1400" b="1" dirty="0" smtClean="0">
                <a:solidFill>
                  <a:schemeClr val="accent1">
                    <a:lumMod val="50000"/>
                  </a:schemeClr>
                </a:solidFill>
                <a:latin typeface="Arial" panose="020B0604020202020204" pitchFamily="34" charset="0"/>
                <a:cs typeface="Arial" panose="020B0604020202020204" pitchFamily="34" charset="0"/>
              </a:rPr>
              <a:t>7. MNS </a:t>
            </a:r>
            <a:r>
              <a:rPr lang="mn-MN" sz="1400" b="1" dirty="0">
                <a:solidFill>
                  <a:schemeClr val="accent1">
                    <a:lumMod val="50000"/>
                  </a:schemeClr>
                </a:solidFill>
                <a:latin typeface="Arial" panose="020B0604020202020204" pitchFamily="34" charset="0"/>
                <a:cs typeface="Arial" panose="020B0604020202020204" pitchFamily="34" charset="0"/>
              </a:rPr>
              <a:t>IEC TR 61850-90-1 </a:t>
            </a:r>
            <a:r>
              <a:rPr lang="en-US" sz="1400" b="1" dirty="0">
                <a:solidFill>
                  <a:schemeClr val="accent1">
                    <a:lumMod val="50000"/>
                  </a:schemeClr>
                </a:solidFill>
                <a:latin typeface="Arial" panose="020B0604020202020204" pitchFamily="34" charset="0"/>
                <a:cs typeface="Arial" panose="020B0604020202020204" pitchFamily="34" charset="0"/>
              </a:rPr>
              <a:t>“</a:t>
            </a:r>
            <a:r>
              <a:rPr lang="mn-MN" sz="1400" b="1" dirty="0">
                <a:solidFill>
                  <a:schemeClr val="accent1">
                    <a:lumMod val="50000"/>
                  </a:schemeClr>
                </a:solidFill>
                <a:latin typeface="Arial" panose="020B0604020202020204" pitchFamily="34" charset="0"/>
                <a:cs typeface="Arial" panose="020B0604020202020204" pitchFamily="34" charset="0"/>
              </a:rPr>
              <a:t>Эрчим хүчний хангамжийн автоматжуулалтын мэдээлэл холбооны сүлжээ болон систем – 90-1-р хэсэг: Дэд станцуудын хоорондын харилцаа холбоонд IEC 61850 стандартыг хэрэглэх”</a:t>
            </a:r>
            <a:endParaRPr lang="en-US" sz="1400" b="1" dirty="0">
              <a:solidFill>
                <a:schemeClr val="accent1">
                  <a:lumMod val="50000"/>
                </a:schemeClr>
              </a:solidFill>
              <a:latin typeface="Arial" panose="020B0604020202020204" pitchFamily="34" charset="0"/>
              <a:cs typeface="Arial" panose="020B0604020202020204" pitchFamily="34" charset="0"/>
            </a:endParaRPr>
          </a:p>
          <a:p>
            <a:pPr lvl="0"/>
            <a:r>
              <a:rPr lang="en-US" sz="1400" b="1" dirty="0" smtClean="0">
                <a:solidFill>
                  <a:schemeClr val="accent1">
                    <a:lumMod val="50000"/>
                  </a:schemeClr>
                </a:solidFill>
                <a:latin typeface="Arial" panose="020B0604020202020204" pitchFamily="34" charset="0"/>
                <a:cs typeface="Arial" panose="020B0604020202020204" pitchFamily="34" charset="0"/>
              </a:rPr>
              <a:t>8. </a:t>
            </a:r>
            <a:r>
              <a:rPr lang="mn-MN" sz="1400" b="1" dirty="0" smtClean="0">
                <a:solidFill>
                  <a:schemeClr val="accent1">
                    <a:lumMod val="50000"/>
                  </a:schemeClr>
                </a:solidFill>
                <a:latin typeface="Arial" panose="020B0604020202020204" pitchFamily="34" charset="0"/>
                <a:cs typeface="Arial" panose="020B0604020202020204" pitchFamily="34" charset="0"/>
              </a:rPr>
              <a:t>MNS </a:t>
            </a:r>
            <a:r>
              <a:rPr lang="mn-MN" sz="1400" b="1" dirty="0">
                <a:solidFill>
                  <a:schemeClr val="accent1">
                    <a:lumMod val="50000"/>
                  </a:schemeClr>
                </a:solidFill>
                <a:latin typeface="Arial" panose="020B0604020202020204" pitchFamily="34" charset="0"/>
                <a:cs typeface="Arial" panose="020B0604020202020204" pitchFamily="34" charset="0"/>
              </a:rPr>
              <a:t>IEC 60255-127 “Хэмжүүрийн реле ба хамгаалалтын төхөөрөмж - 127 дугаар бүлэг: Хүчдэлийн ихсэлт болон бууралтаас хамгаалах үйл ажиллагаанд тавих шаардлага”</a:t>
            </a:r>
            <a:endParaRPr lang="en-US" sz="1400" b="1" dirty="0">
              <a:solidFill>
                <a:schemeClr val="accent1">
                  <a:lumMod val="50000"/>
                </a:schemeClr>
              </a:solidFill>
              <a:latin typeface="Arial" panose="020B0604020202020204" pitchFamily="34" charset="0"/>
              <a:cs typeface="Arial" panose="020B0604020202020204" pitchFamily="34" charset="0"/>
            </a:endParaRPr>
          </a:p>
          <a:p>
            <a:pPr lvl="0"/>
            <a:r>
              <a:rPr lang="en-US" sz="1400" b="1" dirty="0" smtClean="0">
                <a:solidFill>
                  <a:schemeClr val="accent1">
                    <a:lumMod val="50000"/>
                  </a:schemeClr>
                </a:solidFill>
                <a:latin typeface="Arial" panose="020B0604020202020204" pitchFamily="34" charset="0"/>
                <a:cs typeface="Arial" panose="020B0604020202020204" pitchFamily="34" charset="0"/>
              </a:rPr>
              <a:t>9. </a:t>
            </a:r>
            <a:r>
              <a:rPr lang="mn-MN" sz="1400" b="1" dirty="0" smtClean="0">
                <a:solidFill>
                  <a:schemeClr val="accent1">
                    <a:lumMod val="50000"/>
                  </a:schemeClr>
                </a:solidFill>
                <a:latin typeface="Arial" panose="020B0604020202020204" pitchFamily="34" charset="0"/>
                <a:cs typeface="Arial" panose="020B0604020202020204" pitchFamily="34" charset="0"/>
              </a:rPr>
              <a:t>MNS </a:t>
            </a:r>
            <a:r>
              <a:rPr lang="mn-MN" sz="1400" b="1" dirty="0">
                <a:solidFill>
                  <a:schemeClr val="accent1">
                    <a:lumMod val="50000"/>
                  </a:schemeClr>
                </a:solidFill>
                <a:latin typeface="Arial" panose="020B0604020202020204" pitchFamily="34" charset="0"/>
                <a:cs typeface="Arial" panose="020B0604020202020204" pitchFamily="34" charset="0"/>
              </a:rPr>
              <a:t>IEC 60071-1 “Тусгаарлагыг нийцүүлэх – 1 дүгээр хэсэг: Тодорхойлолт, зарчим ба дүрэм”</a:t>
            </a:r>
            <a:endParaRPr lang="en-US" sz="1400" b="1" dirty="0">
              <a:solidFill>
                <a:schemeClr val="accent1">
                  <a:lumMod val="50000"/>
                </a:schemeClr>
              </a:solidFill>
              <a:latin typeface="Arial" panose="020B0604020202020204" pitchFamily="34" charset="0"/>
              <a:cs typeface="Arial" panose="020B0604020202020204" pitchFamily="34" charset="0"/>
            </a:endParaRPr>
          </a:p>
          <a:p>
            <a:pPr lvl="0"/>
            <a:r>
              <a:rPr lang="en-US" sz="1400" b="1" smtClean="0">
                <a:solidFill>
                  <a:schemeClr val="accent1">
                    <a:lumMod val="50000"/>
                  </a:schemeClr>
                </a:solidFill>
                <a:latin typeface="Arial" panose="020B0604020202020204" pitchFamily="34" charset="0"/>
                <a:cs typeface="Arial" panose="020B0604020202020204" pitchFamily="34" charset="0"/>
              </a:rPr>
              <a:t>10. </a:t>
            </a:r>
            <a:r>
              <a:rPr lang="mn-MN" sz="1400" b="1" smtClean="0">
                <a:solidFill>
                  <a:schemeClr val="accent1">
                    <a:lumMod val="50000"/>
                  </a:schemeClr>
                </a:solidFill>
                <a:latin typeface="Arial" panose="020B0604020202020204" pitchFamily="34" charset="0"/>
                <a:cs typeface="Arial" panose="020B0604020202020204" pitchFamily="34" charset="0"/>
              </a:rPr>
              <a:t>MNS </a:t>
            </a:r>
            <a:r>
              <a:rPr lang="mn-MN" sz="1400" b="1" dirty="0">
                <a:solidFill>
                  <a:schemeClr val="accent1">
                    <a:lumMod val="50000"/>
                  </a:schemeClr>
                </a:solidFill>
                <a:latin typeface="Arial" panose="020B0604020202020204" pitchFamily="34" charset="0"/>
                <a:cs typeface="Arial" panose="020B0604020202020204" pitchFamily="34" charset="0"/>
              </a:rPr>
              <a:t>IEC 60076-18 “Хүчний трансформатор – 18-р дугаар хэсэг: Давтамжийн хариуг хэмжих”</a:t>
            </a:r>
            <a:endParaRPr lang="en-US" sz="1400" b="1" dirty="0">
              <a:solidFill>
                <a:schemeClr val="accent1">
                  <a:lumMod val="50000"/>
                </a:schemeClr>
              </a:solidFill>
              <a:latin typeface="Arial" panose="020B0604020202020204" pitchFamily="34" charset="0"/>
              <a:cs typeface="Arial" panose="020B0604020202020204" pitchFamily="34" charset="0"/>
            </a:endParaRPr>
          </a:p>
          <a:p>
            <a:endParaRPr lang="mn-MN" sz="1400" b="1" dirty="0">
              <a:solidFill>
                <a:schemeClr val="accent1">
                  <a:lumMod val="50000"/>
                </a:schemeClr>
              </a:solidFill>
              <a:latin typeface="Arial" panose="020B0604020202020204" pitchFamily="34" charset="0"/>
              <a:cs typeface="Arial" panose="020B0604020202020204" pitchFamily="34" charset="0"/>
            </a:endParaRPr>
          </a:p>
          <a:p>
            <a:endParaRPr lang="en-US" sz="1400" b="1" dirty="0">
              <a:solidFill>
                <a:schemeClr val="accent1">
                  <a:lumMod val="50000"/>
                </a:schemeClr>
              </a:solidFill>
              <a:latin typeface="Arial" panose="020B0604020202020204" pitchFamily="34" charset="0"/>
              <a:cs typeface="Arial" panose="020B0604020202020204" pitchFamily="34" charset="0"/>
            </a:endParaRPr>
          </a:p>
          <a:p>
            <a:pPr marL="514350" indent="-514350" algn="ctr">
              <a:buFontTx/>
              <a:buAutoNum type="arabicPeriod"/>
            </a:pPr>
            <a:endParaRPr lang="en-US" sz="1200" b="1" dirty="0">
              <a:solidFill>
                <a:schemeClr val="accent1">
                  <a:lumMod val="50000"/>
                </a:schemeClr>
              </a:solidFill>
              <a:latin typeface="Arial" panose="020B0604020202020204" pitchFamily="34" charset="0"/>
              <a:cs typeface="Arial" panose="020B0604020202020204" pitchFamily="34" charset="0"/>
            </a:endParaRPr>
          </a:p>
          <a:p>
            <a:pPr marL="514350" indent="-514350" algn="ctr">
              <a:buAutoNum type="arabicPeriod"/>
            </a:pPr>
            <a:endParaRPr lang="en-US" sz="1200" b="1" dirty="0">
              <a:solidFill>
                <a:schemeClr val="accent1">
                  <a:lumMod val="50000"/>
                </a:schemeClr>
              </a:solidFill>
              <a:latin typeface="Arial" panose="020B0604020202020204" pitchFamily="34" charset="0"/>
              <a:cs typeface="Arial" panose="020B0604020202020204" pitchFamily="34" charset="0"/>
            </a:endParaRPr>
          </a:p>
          <a:p>
            <a:pPr algn="ctr"/>
            <a:r>
              <a:rPr lang="en-US" sz="1200" b="1" dirty="0">
                <a:latin typeface="Arial" pitchFamily="34" charset="0"/>
                <a:cs typeface="Arial" pitchFamily="34" charset="0"/>
              </a:rPr>
              <a:t/>
            </a:r>
            <a:br>
              <a:rPr lang="en-US" sz="1200" b="1" dirty="0">
                <a:latin typeface="Arial" pitchFamily="34" charset="0"/>
                <a:cs typeface="Arial" pitchFamily="34" charset="0"/>
              </a:rPr>
            </a:br>
            <a:endParaRPr lang="en-US" sz="1200" dirty="0" smtClean="0">
              <a:solidFill>
                <a:srgbClr val="1D4575"/>
              </a:solidFill>
              <a:latin typeface="Arial" panose="020B0604020202020204" pitchFamily="34" charset="0"/>
              <a:cs typeface="Arial" panose="020B0604020202020204" pitchFamily="34" charset="0"/>
            </a:endParaRPr>
          </a:p>
          <a:p>
            <a:pPr marL="457200" indent="-457200" algn="ctr">
              <a:buAutoNum type="arabicPeriod"/>
            </a:pPr>
            <a:endParaRPr lang="en-US" sz="1200" dirty="0" smtClean="0">
              <a:solidFill>
                <a:srgbClr val="1D45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696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74" y="547810"/>
            <a:ext cx="8610600" cy="631310"/>
          </a:xfrm>
        </p:spPr>
        <p:txBody>
          <a:bodyPr/>
          <a:lstStyle/>
          <a:p>
            <a:r>
              <a:rPr lang="en-US" sz="3200" dirty="0" smtClean="0">
                <a:solidFill>
                  <a:schemeClr val="accent5">
                    <a:lumMod val="50000"/>
                  </a:schemeClr>
                </a:solidFill>
                <a:latin typeface="Arial" pitchFamily="34" charset="0"/>
                <a:cs typeface="Arial" pitchFamily="34" charset="0"/>
              </a:rPr>
              <a:t/>
            </a:r>
            <a:br>
              <a:rPr lang="en-US" sz="3200" dirty="0" smtClean="0">
                <a:solidFill>
                  <a:schemeClr val="accent5">
                    <a:lumMod val="50000"/>
                  </a:schemeClr>
                </a:solidFill>
                <a:latin typeface="Arial" pitchFamily="34" charset="0"/>
                <a:cs typeface="Arial" pitchFamily="34" charset="0"/>
              </a:rPr>
            </a:br>
            <a:r>
              <a:rPr lang="en-US" sz="3200" dirty="0" smtClean="0"/>
              <a:t/>
            </a:r>
            <a:br>
              <a:rPr lang="en-US" sz="3200" dirty="0" smtClean="0"/>
            </a:br>
            <a:r>
              <a:rPr lang="mn-MN" sz="2400" b="1" dirty="0" smtClean="0">
                <a:solidFill>
                  <a:schemeClr val="tx2">
                    <a:lumMod val="75000"/>
                  </a:schemeClr>
                </a:solidFill>
                <a:latin typeface="Arial" panose="020B0604020202020204" pitchFamily="34" charset="0"/>
                <a:cs typeface="Arial" panose="020B0604020202020204" pitchFamily="34" charset="0"/>
              </a:rPr>
              <a:t>Төслийн</a:t>
            </a:r>
            <a:r>
              <a:rPr lang="mn-MN" sz="2400" b="1" dirty="0" smtClean="0">
                <a:solidFill>
                  <a:schemeClr val="accent1">
                    <a:lumMod val="75000"/>
                  </a:schemeClr>
                </a:solidFill>
                <a:latin typeface="Arial" panose="020B0604020202020204" pitchFamily="34" charset="0"/>
                <a:cs typeface="Arial" panose="020B0604020202020204" pitchFamily="34" charset="0"/>
              </a:rPr>
              <a:t> </a:t>
            </a:r>
            <a:r>
              <a:rPr lang="mn-MN" sz="2400" b="1" dirty="0" smtClean="0">
                <a:solidFill>
                  <a:schemeClr val="tx2">
                    <a:lumMod val="75000"/>
                  </a:schemeClr>
                </a:solidFill>
                <a:latin typeface="Arial" panose="020B0604020202020204" pitchFamily="34" charset="0"/>
                <a:cs typeface="Arial" panose="020B0604020202020204" pitchFamily="34" charset="0"/>
              </a:rPr>
              <a:t>бүтэц</a:t>
            </a:r>
            <a:endParaRPr lang="en-US" sz="2400" dirty="0">
              <a:solidFill>
                <a:schemeClr val="tx2">
                  <a:lumMod val="75000"/>
                </a:schemeClr>
              </a:solidFill>
            </a:endParaRPr>
          </a:p>
        </p:txBody>
      </p:sp>
      <p:sp>
        <p:nvSpPr>
          <p:cNvPr id="4" name="Date Placeholder 3"/>
          <p:cNvSpPr>
            <a:spLocks noGrp="1"/>
          </p:cNvSpPr>
          <p:nvPr>
            <p:ph type="dt" sz="half" idx="10"/>
          </p:nvPr>
        </p:nvSpPr>
        <p:spPr/>
        <p:txBody>
          <a:bodyPr/>
          <a:lstStyle/>
          <a:p>
            <a:fld id="{46A4A955-3D37-4C2D-8E4E-0F17BB2A77FA}" type="datetime1">
              <a:rPr lang="en-US" smtClean="0"/>
              <a:pPr/>
              <a:t>6/2/2022</a:t>
            </a:fld>
            <a:endParaRPr lang="en-US" dirty="0"/>
          </a:p>
        </p:txBody>
      </p:sp>
      <p:sp>
        <p:nvSpPr>
          <p:cNvPr id="3" name="Rectangle 2"/>
          <p:cNvSpPr/>
          <p:nvPr/>
        </p:nvSpPr>
        <p:spPr>
          <a:xfrm>
            <a:off x="1524000" y="88382"/>
            <a:ext cx="7327174" cy="369332"/>
          </a:xfrm>
          <a:prstGeom prst="rect">
            <a:avLst/>
          </a:prstGeom>
        </p:spPr>
        <p:txBody>
          <a:bodyPr wrap="square">
            <a:spAutoFit/>
          </a:bodyPr>
          <a:lstStyle/>
          <a:p>
            <a:pPr lvl="0"/>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ЭРЧИМ ХҮЧНИЙ ЭДИЙН ЗАСГИЙН  </a:t>
            </a:r>
            <a:r>
              <a:rPr lang="mn-MN" dirty="0" smtClean="0">
                <a:solidFill>
                  <a:prstClr val="white"/>
                </a:solidFill>
                <a:latin typeface="Arial" panose="020B0604020202020204" pitchFamily="34" charset="0"/>
                <a:cs typeface="Arial" panose="020B0604020202020204" pitchFamily="34" charset="0"/>
              </a:rPr>
              <a:t>ХҮРЭЭЛЭН</a:t>
            </a:r>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 ТӨХК</a:t>
            </a:r>
            <a:endParaRPr lang="en-US" dirty="0">
              <a:solidFill>
                <a:prstClr val="white"/>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47236901"/>
              </p:ext>
            </p:extLst>
          </p:nvPr>
        </p:nvGraphicFramePr>
        <p:xfrm>
          <a:off x="569594" y="1504595"/>
          <a:ext cx="7952560" cy="1920240"/>
        </p:xfrm>
        <a:graphic>
          <a:graphicData uri="http://schemas.openxmlformats.org/drawingml/2006/table">
            <a:tbl>
              <a:tblPr firstRow="1" firstCol="1" bandRow="1">
                <a:tableStyleId>{5940675A-B579-460E-94D1-54222C63F5DA}</a:tableStyleId>
              </a:tblPr>
              <a:tblGrid>
                <a:gridCol w="445294">
                  <a:extLst>
                    <a:ext uri="{9D8B030D-6E8A-4147-A177-3AD203B41FA5}">
                      <a16:colId xmlns:a16="http://schemas.microsoft.com/office/drawing/2014/main" val="59207502"/>
                    </a:ext>
                  </a:extLst>
                </a:gridCol>
                <a:gridCol w="7507266">
                  <a:extLst>
                    <a:ext uri="{9D8B030D-6E8A-4147-A177-3AD203B41FA5}">
                      <a16:colId xmlns:a16="http://schemas.microsoft.com/office/drawing/2014/main" val="1928539029"/>
                    </a:ext>
                  </a:extLst>
                </a:gridCol>
              </a:tblGrid>
              <a:tr h="301329">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Өмнөх </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үг</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60486152"/>
                  </a:ext>
                </a:extLst>
              </a:tr>
              <a:tr h="309878">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Хамрах хүрээ болон зорилго</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86291356"/>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Норматив эшлэл</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5430620"/>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Тодорхойлолт</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9062593"/>
                  </a:ext>
                </a:extLst>
              </a:tr>
              <a:tr h="265726">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fr-FR"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Хэлхмэл</a:t>
                      </a:r>
                      <a:r>
                        <a:rPr lang="fr-FR"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тусгаарлагч</a:t>
                      </a:r>
                      <a:r>
                        <a:rPr lang="fr-FR"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эсвэл</a:t>
                      </a:r>
                      <a:r>
                        <a:rPr lang="fr-FR"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тусгаарлагчийн</a:t>
                      </a:r>
                      <a:r>
                        <a:rPr lang="fr-FR"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иж</a:t>
                      </a:r>
                      <a:r>
                        <a:rPr lang="fr-FR"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бүрдлийг</a:t>
                      </a:r>
                      <a:r>
                        <a:rPr lang="fr-FR"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тодорхойлдог</a:t>
                      </a:r>
                      <a:r>
                        <a:rPr lang="fr-FR"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цахилгааны</a:t>
                      </a:r>
                      <a:r>
                        <a:rPr lang="fr-FR"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утга</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04767142"/>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5</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 дугаар бүлэг: Тусгаарлагч</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0048515"/>
                  </a:ext>
                </a:extLst>
              </a:tr>
            </a:tbl>
          </a:graphicData>
        </a:graphic>
      </p:graphicFrame>
    </p:spTree>
    <p:extLst>
      <p:ext uri="{BB962C8B-B14F-4D97-AF65-F5344CB8AC3E}">
        <p14:creationId xmlns:p14="http://schemas.microsoft.com/office/powerpoint/2010/main" val="3269572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3347634203"/>
              </p:ext>
            </p:extLst>
          </p:nvPr>
        </p:nvGraphicFramePr>
        <p:xfrm>
          <a:off x="251604" y="1189040"/>
          <a:ext cx="8537069" cy="5135388"/>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142278">
                  <a:extLst>
                    <a:ext uri="{9D8B030D-6E8A-4147-A177-3AD203B41FA5}">
                      <a16:colId xmlns:a16="http://schemas.microsoft.com/office/drawing/2014/main" val="20001"/>
                    </a:ext>
                  </a:extLst>
                </a:gridCol>
                <a:gridCol w="4083622">
                  <a:extLst>
                    <a:ext uri="{9D8B030D-6E8A-4147-A177-3AD203B41FA5}">
                      <a16:colId xmlns:a16="http://schemas.microsoft.com/office/drawing/2014/main" val="20002"/>
                    </a:ext>
                  </a:extLst>
                </a:gridCol>
                <a:gridCol w="1961851">
                  <a:extLst>
                    <a:ext uri="{9D8B030D-6E8A-4147-A177-3AD203B41FA5}">
                      <a16:colId xmlns:a16="http://schemas.microsoft.com/office/drawing/2014/main" val="20003"/>
                    </a:ext>
                  </a:extLst>
                </a:gridCol>
              </a:tblGrid>
              <a:tr h="277924">
                <a:tc>
                  <a:txBody>
                    <a:bodyPr/>
                    <a:lstStyle/>
                    <a:p>
                      <a:pPr algn="ctr">
                        <a:lnSpc>
                          <a:spcPct val="107000"/>
                        </a:lnSpc>
                        <a:spcAft>
                          <a:spcPts val="0"/>
                        </a:spcAft>
                      </a:pPr>
                      <a:r>
                        <a:rPr lang="mn-MN"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a:t>
                      </a:r>
                      <a:r>
                        <a:rPr lang="mn-MN"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а</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076">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1</a:t>
                      </a:r>
                      <a:endParaRPr lang="en-US" sz="1600" kern="1200" dirty="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“ДЦС-2” ТӨХК,  “ШУТИС-ЭХС”,   “БЗӨБЦТС” ТӨХК, “ЭХЗХ”, “ЭБЦТС” ТӨХК,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85000"/>
                        </a:lnSpc>
                        <a:spcBef>
                          <a:spcPts val="0"/>
                        </a:spcBef>
                        <a:spcAft>
                          <a:spcPts val="0"/>
                        </a:spcAft>
                        <a:buClrTx/>
                        <a:buSzTx/>
                        <a:buFontTx/>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Эдгээр компаниас</a:t>
                      </a: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стандартын төсөлд оруулах нэмэлт санал ирүүлээгүй.</a:t>
                      </a:r>
                      <a:endParaRPr lang="en-US"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Tx/>
                        <a:buNone/>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5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1124219">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2</a:t>
                      </a:r>
                      <a:endParaRPr lang="en-US" sz="1600" kern="1200" dirty="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""ДҮТ" ТӨХХК, "СЭХҮТ" ТӨҮГ, “ДЦС-3” ТӨХК, ЭХХТ, “ДЦС-4”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Нэмэлт</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саналгүй</a:t>
                      </a:r>
                      <a:endPar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r h="1230915">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3</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ЦДҮС</a:t>
                      </a: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 </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ТӨХК</a:t>
                      </a:r>
                    </a:p>
                    <a:p>
                      <a:pPr marL="0" marR="0" lvl="0" indent="0" algn="ctr" defTabSz="457200" rtl="0" eaLnBrk="1" fontAlgn="auto" latinLnBrk="0" hangingPunct="1">
                        <a:lnSpc>
                          <a:spcPct val="107000"/>
                        </a:lnSpc>
                        <a:spcBef>
                          <a:spcPts val="0"/>
                        </a:spcBef>
                        <a:spcAft>
                          <a:spcPts val="0"/>
                        </a:spcAft>
                        <a:buClrTx/>
                        <a:buSzTx/>
                        <a:buFontTx/>
                        <a:buNone/>
                        <a:tabLst/>
                        <a:defRPr/>
                      </a:pPr>
                      <a:endParaRPr lang="mn-MN" sz="1600" kern="1200" dirty="0" smtClean="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ЭХС болон холбогдох сургуулиудын багш, салбар зөвлөх инженерүүдээр дахин хянуулах, шүүмж хийлгэх шаардлагатай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5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r h="615458">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4</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УБЦТС</a:t>
                      </a: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Монгол улсын цахилгаан тоног төхөөрөмжийн  байгууламжийн дүрэм болон хүчин төгөлдөр мөрдөгдөж буй дүрэм журамд нийцүүлэн нэг нэршилд оруулах шаардлагатай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endPar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r>
                        <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r>
                        <a:rPr lang="en-US"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568479"/>
                  </a:ext>
                </a:extLst>
              </a:tr>
            </a:tbl>
          </a:graphicData>
        </a:graphic>
      </p:graphicFrame>
    </p:spTree>
    <p:extLst>
      <p:ext uri="{BB962C8B-B14F-4D97-AF65-F5344CB8AC3E}">
        <p14:creationId xmlns:p14="http://schemas.microsoft.com/office/powerpoint/2010/main" val="3149902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1131688"/>
            <a:ext cx="8386156" cy="990600"/>
          </a:xfrm>
        </p:spPr>
        <p:txBody>
          <a:bodyPr/>
          <a:lstStyle/>
          <a:p>
            <a:r>
              <a:rPr lang="mn-MN" sz="2000" b="1" dirty="0">
                <a:solidFill>
                  <a:schemeClr val="accent1">
                    <a:lumMod val="50000"/>
                  </a:schemeClr>
                </a:solidFill>
                <a:latin typeface="Arial" panose="020B0604020202020204" pitchFamily="34" charset="0"/>
                <a:cs typeface="Arial" panose="020B0604020202020204" pitchFamily="34" charset="0"/>
              </a:rPr>
              <a:t>6</a:t>
            </a:r>
            <a:r>
              <a:rPr lang="mn-MN" sz="2000" b="1" dirty="0" smtClean="0">
                <a:solidFill>
                  <a:schemeClr val="accent1">
                    <a:lumMod val="50000"/>
                  </a:schemeClr>
                </a:solidFill>
                <a:latin typeface="Arial" panose="020B0604020202020204" pitchFamily="34" charset="0"/>
                <a:cs typeface="Arial" panose="020B0604020202020204" pitchFamily="34" charset="0"/>
              </a:rPr>
              <a:t>.</a:t>
            </a:r>
            <a:r>
              <a:rPr lang="en-US" sz="2000" b="1" dirty="0" smtClean="0">
                <a:solidFill>
                  <a:schemeClr val="accent1">
                    <a:lumMod val="50000"/>
                  </a:schemeClr>
                </a:solidFill>
                <a:latin typeface="Arial" panose="020B0604020202020204" pitchFamily="34" charset="0"/>
                <a:cs typeface="Arial" panose="020B0604020202020204" pitchFamily="34" charset="0"/>
              </a:rPr>
              <a:t> </a:t>
            </a:r>
            <a:r>
              <a:rPr lang="en-US" sz="2000" b="1" dirty="0">
                <a:solidFill>
                  <a:schemeClr val="accent1">
                    <a:lumMod val="50000"/>
                  </a:schemeClr>
                </a:solidFill>
                <a:latin typeface="Arial" panose="020B0604020202020204" pitchFamily="34" charset="0"/>
                <a:cs typeface="Arial" panose="020B0604020202020204" pitchFamily="34" charset="0"/>
              </a:rPr>
              <a:t>MNS IEC 61362 </a:t>
            </a:r>
            <a:r>
              <a:rPr lang="en-US" sz="2000" b="1" dirty="0" err="1">
                <a:solidFill>
                  <a:schemeClr val="accent1">
                    <a:lumMod val="50000"/>
                  </a:schemeClr>
                </a:solidFill>
                <a:latin typeface="Arial" panose="020B0604020202020204" pitchFamily="34" charset="0"/>
                <a:cs typeface="Arial" panose="020B0604020202020204" pitchFamily="34" charset="0"/>
              </a:rPr>
              <a:t>Гидравлик</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турбины</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роторын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эргэлтийг</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тохируулах</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системийг</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тодорхойлох</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гарын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авлага</a:t>
            </a:r>
            <a:endParaRPr lang="en-US" sz="2000" b="1" dirty="0">
              <a:solidFill>
                <a:schemeClr val="accent1">
                  <a:lumMod val="50000"/>
                </a:schemeClr>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613756" y="2365242"/>
            <a:ext cx="8077200" cy="3505200"/>
          </a:xfrm>
        </p:spPr>
        <p:txBody>
          <a:bodyPr/>
          <a:lstStyle/>
          <a:p>
            <a:pPr algn="just"/>
            <a:r>
              <a:rPr lang="mn-MN" sz="2000" dirty="0">
                <a:solidFill>
                  <a:schemeClr val="tx2">
                    <a:lumMod val="50000"/>
                  </a:schemeClr>
                </a:solidFill>
                <a:latin typeface="Arial" pitchFamily="34" charset="0"/>
                <a:cs typeface="Arial" pitchFamily="34" charset="0"/>
              </a:rPr>
              <a:t>Энэ стандартыг ... орчуулж, ЭХЭЗХ ТӨААТҮГ-ын СННХ -ийн СС-ын ИТА Г.Амаржаргал редакц хийж, хянасан.</a:t>
            </a:r>
            <a:endParaRPr lang="en-US" sz="2000" dirty="0">
              <a:solidFill>
                <a:schemeClr val="tx2">
                  <a:lumMod val="50000"/>
                </a:schemeClr>
              </a:solidFill>
              <a:latin typeface="Arial" pitchFamily="34" charset="0"/>
              <a:cs typeface="Arial" pitchFamily="34" charset="0"/>
            </a:endParaRPr>
          </a:p>
          <a:p>
            <a:pPr algn="just"/>
            <a:endParaRPr lang="mn-MN" sz="2000" dirty="0">
              <a:solidFill>
                <a:schemeClr val="tx2">
                  <a:lumMod val="50000"/>
                </a:schemeClr>
              </a:solidFill>
              <a:latin typeface="Arial" pitchFamily="34" charset="0"/>
              <a:cs typeface="Arial" pitchFamily="34" charset="0"/>
            </a:endParaRPr>
          </a:p>
          <a:p>
            <a:pPr algn="just"/>
            <a:r>
              <a:rPr lang="mn-MN" sz="2000" dirty="0" smtClean="0">
                <a:solidFill>
                  <a:schemeClr val="tx2">
                    <a:lumMod val="50000"/>
                  </a:schemeClr>
                </a:solidFill>
                <a:latin typeface="Arial" pitchFamily="34" charset="0"/>
                <a:cs typeface="Arial" pitchFamily="34" charset="0"/>
              </a:rPr>
              <a:t>Энэ </a:t>
            </a:r>
            <a:r>
              <a:rPr lang="mn-MN" sz="2000" dirty="0">
                <a:solidFill>
                  <a:schemeClr val="tx2">
                    <a:lumMod val="50000"/>
                  </a:schemeClr>
                </a:solidFill>
                <a:latin typeface="Arial" pitchFamily="34" charset="0"/>
                <a:cs typeface="Arial" pitchFamily="34" charset="0"/>
              </a:rPr>
              <a:t>хэсэг нь </a:t>
            </a:r>
            <a:r>
              <a:rPr lang="mn-MN" sz="2000" dirty="0" smtClean="0">
                <a:solidFill>
                  <a:schemeClr val="tx2">
                    <a:lumMod val="50000"/>
                  </a:schemeClr>
                </a:solidFill>
                <a:latin typeface="Arial" pitchFamily="34" charset="0"/>
                <a:cs typeface="Arial" pitchFamily="34" charset="0"/>
              </a:rPr>
              <a:t>гидравлик </a:t>
            </a:r>
            <a:r>
              <a:rPr lang="mn-MN" sz="2000" dirty="0">
                <a:solidFill>
                  <a:schemeClr val="tx2">
                    <a:lumMod val="50000"/>
                  </a:schemeClr>
                </a:solidFill>
                <a:latin typeface="Arial" pitchFamily="34" charset="0"/>
                <a:cs typeface="Arial" pitchFamily="34" charset="0"/>
              </a:rPr>
              <a:t>турбины роторын эргэлтийг тохируулах системийг тодорхойлоход шаардагдах техникийн өгөгдлүүдийг багтааж, тэдгээрийн гүйцэтгэлийг тодорхойлоход оршино. Энэ нь техникийн бүтцийн тодорхойлолт, техникийн өгөгдлүүдийн холбогдох параметрүүдийг нарийвчлан сонгох, тэдгээрийг нэгтгэх зорилготой мөн техникийн талын баталгааг бий болгох үндэс суурь болно.</a:t>
            </a:r>
            <a:endParaRPr lang="en-US" sz="2000" dirty="0">
              <a:solidFill>
                <a:schemeClr val="tx2">
                  <a:lumMod val="50000"/>
                </a:schemeClr>
              </a:solidFill>
              <a:latin typeface="Arial" pitchFamily="34" charset="0"/>
              <a:cs typeface="Arial" pitchFamily="34" charset="0"/>
            </a:endParaRPr>
          </a:p>
          <a:p>
            <a:pPr algn="just"/>
            <a:endParaRPr lang="en-US" sz="2000" dirty="0">
              <a:solidFill>
                <a:schemeClr val="tx2">
                  <a:lumMod val="50000"/>
                </a:schemeClr>
              </a:solidFill>
              <a:latin typeface="Arial" pitchFamily="34" charset="0"/>
              <a:cs typeface="Arial" pitchFamily="34" charset="0"/>
            </a:endParaRPr>
          </a:p>
          <a:p>
            <a:endParaRPr lang="en-US" sz="2000" dirty="0"/>
          </a:p>
          <a:p>
            <a:pPr algn="just"/>
            <a:endParaRPr lang="mn-MN" sz="2000" dirty="0" smtClean="0">
              <a:solidFill>
                <a:schemeClr val="tx2">
                  <a:lumMod val="50000"/>
                </a:schemeClr>
              </a:solidFill>
              <a:latin typeface="Arial" pitchFamily="34" charset="0"/>
              <a:cs typeface="Arial" pitchFamily="34" charset="0"/>
            </a:endParaRPr>
          </a:p>
          <a:p>
            <a:pPr algn="just"/>
            <a:endParaRPr lang="mn-MN" sz="2000" dirty="0" smtClean="0">
              <a:solidFill>
                <a:schemeClr val="tx2">
                  <a:lumMod val="50000"/>
                </a:schemeClr>
              </a:solidFill>
              <a:latin typeface="Arial" pitchFamily="34" charset="0"/>
              <a:cs typeface="Arial" pitchFamily="34" charset="0"/>
            </a:endParaRPr>
          </a:p>
          <a:p>
            <a:pPr lvl="0" algn="just"/>
            <a:endParaRPr lang="ru-RU" sz="2000" dirty="0">
              <a:solidFill>
                <a:schemeClr val="tx2">
                  <a:lumMod val="50000"/>
                </a:schemeClr>
              </a:solidFill>
              <a:latin typeface="Arial" pitchFamily="34" charset="0"/>
              <a:cs typeface="Arial" pitchFamily="34" charset="0"/>
            </a:endParaRPr>
          </a:p>
          <a:p>
            <a:pPr algn="just"/>
            <a:endParaRPr lang="mn-MN" sz="2000" kern="1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D67EF6-C357-452C-8E32-82B5751733A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28156" y="76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6715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74" y="547810"/>
            <a:ext cx="8610600" cy="631310"/>
          </a:xfrm>
        </p:spPr>
        <p:txBody>
          <a:bodyPr/>
          <a:lstStyle/>
          <a:p>
            <a:r>
              <a:rPr lang="en-US" sz="3200" dirty="0" smtClean="0">
                <a:solidFill>
                  <a:schemeClr val="accent5">
                    <a:lumMod val="50000"/>
                  </a:schemeClr>
                </a:solidFill>
                <a:latin typeface="Arial" pitchFamily="34" charset="0"/>
                <a:cs typeface="Arial" pitchFamily="34" charset="0"/>
              </a:rPr>
              <a:t/>
            </a:r>
            <a:br>
              <a:rPr lang="en-US" sz="3200" dirty="0" smtClean="0">
                <a:solidFill>
                  <a:schemeClr val="accent5">
                    <a:lumMod val="50000"/>
                  </a:schemeClr>
                </a:solidFill>
                <a:latin typeface="Arial" pitchFamily="34" charset="0"/>
                <a:cs typeface="Arial" pitchFamily="34" charset="0"/>
              </a:rPr>
            </a:br>
            <a:r>
              <a:rPr lang="en-US" sz="3200" dirty="0" smtClean="0"/>
              <a:t/>
            </a:r>
            <a:br>
              <a:rPr lang="en-US" sz="3200" dirty="0" smtClean="0"/>
            </a:br>
            <a:r>
              <a:rPr lang="mn-MN" sz="2400" b="1" dirty="0" smtClean="0">
                <a:solidFill>
                  <a:schemeClr val="tx2">
                    <a:lumMod val="75000"/>
                  </a:schemeClr>
                </a:solidFill>
                <a:latin typeface="Arial" panose="020B0604020202020204" pitchFamily="34" charset="0"/>
                <a:cs typeface="Arial" panose="020B0604020202020204" pitchFamily="34" charset="0"/>
              </a:rPr>
              <a:t>Төслийн</a:t>
            </a:r>
            <a:r>
              <a:rPr lang="mn-MN" sz="2400" b="1" dirty="0" smtClean="0">
                <a:solidFill>
                  <a:schemeClr val="accent1">
                    <a:lumMod val="75000"/>
                  </a:schemeClr>
                </a:solidFill>
                <a:latin typeface="Arial" panose="020B0604020202020204" pitchFamily="34" charset="0"/>
                <a:cs typeface="Arial" panose="020B0604020202020204" pitchFamily="34" charset="0"/>
              </a:rPr>
              <a:t> </a:t>
            </a:r>
            <a:r>
              <a:rPr lang="mn-MN" sz="2400" b="1" dirty="0" smtClean="0">
                <a:solidFill>
                  <a:schemeClr val="tx2">
                    <a:lumMod val="75000"/>
                  </a:schemeClr>
                </a:solidFill>
                <a:latin typeface="Arial" panose="020B0604020202020204" pitchFamily="34" charset="0"/>
                <a:cs typeface="Arial" panose="020B0604020202020204" pitchFamily="34" charset="0"/>
              </a:rPr>
              <a:t>бүтэц</a:t>
            </a:r>
            <a:endParaRPr lang="en-US" sz="2400" dirty="0">
              <a:solidFill>
                <a:schemeClr val="tx2">
                  <a:lumMod val="75000"/>
                </a:schemeClr>
              </a:solidFill>
            </a:endParaRPr>
          </a:p>
        </p:txBody>
      </p:sp>
      <p:sp>
        <p:nvSpPr>
          <p:cNvPr id="4" name="Date Placeholder 3"/>
          <p:cNvSpPr>
            <a:spLocks noGrp="1"/>
          </p:cNvSpPr>
          <p:nvPr>
            <p:ph type="dt" sz="half" idx="10"/>
          </p:nvPr>
        </p:nvSpPr>
        <p:spPr/>
        <p:txBody>
          <a:bodyPr/>
          <a:lstStyle/>
          <a:p>
            <a:fld id="{46A4A955-3D37-4C2D-8E4E-0F17BB2A77FA}" type="datetime1">
              <a:rPr lang="en-US" smtClean="0"/>
              <a:pPr/>
              <a:t>6/2/2022</a:t>
            </a:fld>
            <a:endParaRPr lang="en-US" dirty="0"/>
          </a:p>
        </p:txBody>
      </p:sp>
      <p:sp>
        <p:nvSpPr>
          <p:cNvPr id="3" name="Rectangle 2"/>
          <p:cNvSpPr/>
          <p:nvPr/>
        </p:nvSpPr>
        <p:spPr>
          <a:xfrm>
            <a:off x="1524000" y="88382"/>
            <a:ext cx="7327174" cy="369332"/>
          </a:xfrm>
          <a:prstGeom prst="rect">
            <a:avLst/>
          </a:prstGeom>
        </p:spPr>
        <p:txBody>
          <a:bodyPr wrap="square">
            <a:spAutoFit/>
          </a:bodyPr>
          <a:lstStyle/>
          <a:p>
            <a:pPr lvl="0"/>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ЭРЧИМ ХҮЧНИЙ ЭДИЙН ЗАСГИЙН  </a:t>
            </a:r>
            <a:r>
              <a:rPr lang="mn-MN" dirty="0" smtClean="0">
                <a:solidFill>
                  <a:prstClr val="white"/>
                </a:solidFill>
                <a:latin typeface="Arial" panose="020B0604020202020204" pitchFamily="34" charset="0"/>
                <a:cs typeface="Arial" panose="020B0604020202020204" pitchFamily="34" charset="0"/>
              </a:rPr>
              <a:t>ХҮРЭЭЛЭН</a:t>
            </a:r>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 ТӨХК</a:t>
            </a:r>
            <a:endParaRPr lang="en-US" dirty="0">
              <a:solidFill>
                <a:prstClr val="white"/>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52330625"/>
              </p:ext>
            </p:extLst>
          </p:nvPr>
        </p:nvGraphicFramePr>
        <p:xfrm>
          <a:off x="569594" y="1504595"/>
          <a:ext cx="7952560" cy="2743243"/>
        </p:xfrm>
        <a:graphic>
          <a:graphicData uri="http://schemas.openxmlformats.org/drawingml/2006/table">
            <a:tbl>
              <a:tblPr firstRow="1" firstCol="1" bandRow="1">
                <a:tableStyleId>{5940675A-B579-460E-94D1-54222C63F5DA}</a:tableStyleId>
              </a:tblPr>
              <a:tblGrid>
                <a:gridCol w="445294">
                  <a:extLst>
                    <a:ext uri="{9D8B030D-6E8A-4147-A177-3AD203B41FA5}">
                      <a16:colId xmlns:a16="http://schemas.microsoft.com/office/drawing/2014/main" val="59207502"/>
                    </a:ext>
                  </a:extLst>
                </a:gridCol>
                <a:gridCol w="7507266">
                  <a:extLst>
                    <a:ext uri="{9D8B030D-6E8A-4147-A177-3AD203B41FA5}">
                      <a16:colId xmlns:a16="http://schemas.microsoft.com/office/drawing/2014/main" val="1928539029"/>
                    </a:ext>
                  </a:extLst>
                </a:gridCol>
              </a:tblGrid>
              <a:tr h="301329">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Өмнөх </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үг</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60486152"/>
                  </a:ext>
                </a:extLst>
              </a:tr>
              <a:tr h="309878">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Танилцуулга</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86291356"/>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Хамрах хүрээ болон зорилго</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5430620"/>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Норматив эшлэл</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9062593"/>
                  </a:ext>
                </a:extLst>
              </a:tr>
              <a:tr h="265726">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Нэр</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томьёо</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тодорхойлолт</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тэмдэг</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нэгж</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04767142"/>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Хяналтын</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бүтэц</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0048515"/>
                  </a:ext>
                </a:extLst>
              </a:tr>
              <a:tr h="301329">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5</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Роторын</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эргэлтийг</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тохируулах</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системийн</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гүйцэтгэл</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ба</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бүрэлдэхүүн</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err="1"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хэсэг</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98150297"/>
                  </a:ext>
                </a:extLst>
              </a:tr>
              <a:tr h="365760">
                <a:tc>
                  <a:txBody>
                    <a:bodyPr/>
                    <a:lstStyle/>
                    <a:p>
                      <a:pPr marL="0" algn="ctr" defTabSz="457200" rtl="0" eaLnBrk="1" latinLnBrk="0" hangingPunct="1">
                        <a:lnSpc>
                          <a:spcPct val="150000"/>
                        </a:lnSpc>
                        <a:spcAft>
                          <a:spcPts val="0"/>
                        </a:spcAf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Зөвлөмжийг хэрхэн хэрэгжүүлэх талаар</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5197069"/>
                  </a:ext>
                </a:extLst>
              </a:tr>
              <a:tr h="0">
                <a:tc>
                  <a:txBody>
                    <a:bodyPr/>
                    <a:lstStyle/>
                    <a:p>
                      <a:pPr marL="0" algn="ctr" defTabSz="457200" rtl="0" eaLnBrk="1" latinLnBrk="0" hangingPunct="1">
                        <a:lnSpc>
                          <a:spcPct val="150000"/>
                        </a:lnSpc>
                        <a:spcAft>
                          <a:spcPts val="0"/>
                        </a:spcAft>
                      </a:pP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1908175" algn="l"/>
                        </a:tabLst>
                        <a:defRPr/>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Хавсралт А</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B, C</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болон зураг, хүснэгтүүдээс бүрдэнэ</a:t>
                      </a:r>
                      <a:endPar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46400485"/>
                  </a:ext>
                </a:extLst>
              </a:tr>
            </a:tbl>
          </a:graphicData>
        </a:graphic>
      </p:graphicFrame>
    </p:spTree>
    <p:extLst>
      <p:ext uri="{BB962C8B-B14F-4D97-AF65-F5344CB8AC3E}">
        <p14:creationId xmlns:p14="http://schemas.microsoft.com/office/powerpoint/2010/main" val="3779204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3943539244"/>
              </p:ext>
            </p:extLst>
          </p:nvPr>
        </p:nvGraphicFramePr>
        <p:xfrm>
          <a:off x="251604" y="1189040"/>
          <a:ext cx="8537069" cy="4099068"/>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142278">
                  <a:extLst>
                    <a:ext uri="{9D8B030D-6E8A-4147-A177-3AD203B41FA5}">
                      <a16:colId xmlns:a16="http://schemas.microsoft.com/office/drawing/2014/main" val="20001"/>
                    </a:ext>
                  </a:extLst>
                </a:gridCol>
                <a:gridCol w="4083622">
                  <a:extLst>
                    <a:ext uri="{9D8B030D-6E8A-4147-A177-3AD203B41FA5}">
                      <a16:colId xmlns:a16="http://schemas.microsoft.com/office/drawing/2014/main" val="20002"/>
                    </a:ext>
                  </a:extLst>
                </a:gridCol>
                <a:gridCol w="1961851">
                  <a:extLst>
                    <a:ext uri="{9D8B030D-6E8A-4147-A177-3AD203B41FA5}">
                      <a16:colId xmlns:a16="http://schemas.microsoft.com/office/drawing/2014/main" val="20003"/>
                    </a:ext>
                  </a:extLst>
                </a:gridCol>
              </a:tblGrid>
              <a:tr h="277924">
                <a:tc>
                  <a:txBody>
                    <a:bodyPr/>
                    <a:lstStyle/>
                    <a:p>
                      <a:pPr algn="ctr">
                        <a:lnSpc>
                          <a:spcPct val="107000"/>
                        </a:lnSpc>
                        <a:spcAft>
                          <a:spcPts val="0"/>
                        </a:spcAft>
                      </a:pPr>
                      <a:r>
                        <a:rPr lang="mn-MN"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a:t>
                      </a:r>
                      <a:r>
                        <a:rPr lang="mn-MN"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а</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076">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1</a:t>
                      </a:r>
                      <a:endParaRPr lang="en-US" sz="1600" kern="1200" dirty="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“ДЦС-2” ТӨХК,  “ШУТИС-ЭХС”,   “БЗӨБЦТС” ТӨХК, “ЭХЗХ”, “ЭБЦТС” ТӨХК,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85000"/>
                        </a:lnSpc>
                        <a:spcBef>
                          <a:spcPts val="0"/>
                        </a:spcBef>
                        <a:spcAft>
                          <a:spcPts val="0"/>
                        </a:spcAft>
                        <a:buClrTx/>
                        <a:buSzTx/>
                        <a:buFontTx/>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Эдгээр компаниас</a:t>
                      </a: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стандартын төсөлд оруулах нэмэлт санал ирүүлээгүй.</a:t>
                      </a:r>
                      <a:endParaRPr lang="en-US"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Tx/>
                        <a:buNone/>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5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1124219">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2</a:t>
                      </a:r>
                      <a:endParaRPr lang="en-US" sz="1600" kern="1200" dirty="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""ДҮТ" ТӨХХК, "СЭХҮТ" ТӨҮГ, “ДЦС-3” ТӨХК, ЭХХТ, “ДЦС-4”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Нэмэлт</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саналгүй</a:t>
                      </a:r>
                      <a:endPar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r h="1230915">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3</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ЦДҮС</a:t>
                      </a:r>
                      <a:r>
                        <a:rPr lang="en-US" sz="1600" kern="1200" dirty="0" smtClean="0">
                          <a:solidFill>
                            <a:schemeClr val="tx2">
                              <a:lumMod val="50000"/>
                            </a:schemeClr>
                          </a:solidFill>
                          <a:latin typeface="Arial" panose="020B0604020202020204" pitchFamily="34" charset="0"/>
                          <a:ea typeface="SimSun" panose="02010600030101010101" pitchFamily="2" charset="-122"/>
                          <a:cs typeface="+mn-cs"/>
                        </a:rPr>
                        <a:t>” </a:t>
                      </a: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ТӨХК</a:t>
                      </a:r>
                    </a:p>
                    <a:p>
                      <a:pPr marL="0" marR="0" lvl="0" indent="0" algn="ctr" defTabSz="457200" rtl="0" eaLnBrk="1" fontAlgn="auto" latinLnBrk="0" hangingPunct="1">
                        <a:lnSpc>
                          <a:spcPct val="107000"/>
                        </a:lnSpc>
                        <a:spcBef>
                          <a:spcPts val="0"/>
                        </a:spcBef>
                        <a:spcAft>
                          <a:spcPts val="0"/>
                        </a:spcAft>
                        <a:buClrTx/>
                        <a:buSzTx/>
                        <a:buFontTx/>
                        <a:buNone/>
                        <a:tabLst/>
                        <a:defRPr/>
                      </a:pPr>
                      <a:endParaRPr lang="mn-MN" sz="1600" kern="1200" dirty="0" smtClean="0">
                        <a:solidFill>
                          <a:schemeClr val="tx2">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ЭХС болон холбогдох сургуулиудын багш, салбар зөвлөх инженерүүдээр дахин хянуулах, шүүмж хийлгэх шаардлагатай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5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5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defTabSz="457200" rtl="0" eaLnBrk="1" latinLnBrk="0" hangingPunct="1">
                        <a:lnSpc>
                          <a:spcPct val="85000"/>
                        </a:lnSpc>
                        <a:spcAft>
                          <a:spcPts val="0"/>
                        </a:spcAft>
                        <a:buFont typeface="+mj-lt"/>
                        <a:buNone/>
                      </a:pPr>
                      <a:endParaRPr lang="mn-MN" sz="15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bl>
          </a:graphicData>
        </a:graphic>
      </p:graphicFrame>
    </p:spTree>
    <p:extLst>
      <p:ext uri="{BB962C8B-B14F-4D97-AF65-F5344CB8AC3E}">
        <p14:creationId xmlns:p14="http://schemas.microsoft.com/office/powerpoint/2010/main" val="3698561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857766"/>
            <a:ext cx="8386156" cy="990600"/>
          </a:xfrm>
        </p:spPr>
        <p:txBody>
          <a:bodyPr/>
          <a:lstStyle/>
          <a:p>
            <a:r>
              <a:rPr lang="en-US" sz="2000" b="1" dirty="0" smtClean="0">
                <a:solidFill>
                  <a:schemeClr val="accent1">
                    <a:lumMod val="50000"/>
                  </a:schemeClr>
                </a:solidFill>
                <a:latin typeface="Arial" panose="020B0604020202020204" pitchFamily="34" charset="0"/>
                <a:cs typeface="Arial" panose="020B0604020202020204" pitchFamily="34" charset="0"/>
              </a:rPr>
              <a:t/>
            </a:r>
            <a:br>
              <a:rPr lang="en-US" sz="2000" b="1" dirty="0" smtClean="0">
                <a:solidFill>
                  <a:schemeClr val="accent1">
                    <a:lumMod val="50000"/>
                  </a:schemeClr>
                </a:solidFill>
                <a:latin typeface="Arial" panose="020B0604020202020204" pitchFamily="34" charset="0"/>
                <a:cs typeface="Arial" panose="020B0604020202020204" pitchFamily="34" charset="0"/>
              </a:rPr>
            </a:br>
            <a:r>
              <a:rPr lang="en-US" sz="2000" b="1" dirty="0">
                <a:solidFill>
                  <a:schemeClr val="accent1">
                    <a:lumMod val="50000"/>
                  </a:schemeClr>
                </a:solidFill>
                <a:latin typeface="Arial" panose="020B0604020202020204" pitchFamily="34" charset="0"/>
                <a:cs typeface="Arial" panose="020B0604020202020204" pitchFamily="34" charset="0"/>
              </a:rPr>
              <a:t/>
            </a:r>
            <a:br>
              <a:rPr lang="en-US" sz="2000" b="1" dirty="0">
                <a:solidFill>
                  <a:schemeClr val="accent1">
                    <a:lumMod val="50000"/>
                  </a:schemeClr>
                </a:solidFill>
                <a:latin typeface="Arial" panose="020B0604020202020204" pitchFamily="34" charset="0"/>
                <a:cs typeface="Arial" panose="020B0604020202020204" pitchFamily="34" charset="0"/>
              </a:rPr>
            </a:br>
            <a:r>
              <a:rPr lang="en-US" sz="2000" b="1" dirty="0" smtClean="0">
                <a:solidFill>
                  <a:schemeClr val="accent1">
                    <a:lumMod val="50000"/>
                  </a:schemeClr>
                </a:solidFill>
                <a:latin typeface="Arial" panose="020B0604020202020204" pitchFamily="34" charset="0"/>
                <a:cs typeface="Arial" panose="020B0604020202020204" pitchFamily="34" charset="0"/>
              </a:rPr>
              <a:t>7</a:t>
            </a:r>
            <a:r>
              <a:rPr lang="mn-MN" sz="2000" b="1" dirty="0">
                <a:solidFill>
                  <a:schemeClr val="accent1">
                    <a:lumMod val="50000"/>
                  </a:schemeClr>
                </a:solidFill>
                <a:latin typeface="Arial" panose="020B0604020202020204" pitchFamily="34" charset="0"/>
                <a:cs typeface="Arial" panose="020B0604020202020204" pitchFamily="34" charset="0"/>
              </a:rPr>
              <a:t>. </a:t>
            </a:r>
            <a:r>
              <a:rPr lang="en-US" sz="2000" b="1" dirty="0">
                <a:solidFill>
                  <a:schemeClr val="accent1">
                    <a:lumMod val="50000"/>
                  </a:schemeClr>
                </a:solidFill>
                <a:latin typeface="Arial" panose="020B0604020202020204" pitchFamily="34" charset="0"/>
                <a:cs typeface="Arial" panose="020B0604020202020204" pitchFamily="34" charset="0"/>
              </a:rPr>
              <a:t>MNS IEC / TR 61850-90-1:2022 </a:t>
            </a:r>
            <a:r>
              <a:rPr lang="mn-MN" sz="2000" b="1" dirty="0">
                <a:solidFill>
                  <a:schemeClr val="accent1">
                    <a:lumMod val="50000"/>
                  </a:schemeClr>
                </a:solidFill>
                <a:latin typeface="Arial" panose="020B0604020202020204" pitchFamily="34" charset="0"/>
                <a:cs typeface="Arial" panose="020B0604020202020204" pitchFamily="34" charset="0"/>
              </a:rPr>
              <a:t>“Эрчим хүчний хангамжийн автоматжуулалтын харилцаа холбооны сүлжээ болон систем – 90-1 дүгээр хэсэг: Дэд станцуудынстанц хоорондын харилцаа холбоонд </a:t>
            </a:r>
            <a:r>
              <a:rPr lang="en-US" sz="2000" b="1" dirty="0">
                <a:solidFill>
                  <a:schemeClr val="accent1">
                    <a:lumMod val="50000"/>
                  </a:schemeClr>
                </a:solidFill>
                <a:latin typeface="Arial" panose="020B0604020202020204" pitchFamily="34" charset="0"/>
                <a:cs typeface="Arial" panose="020B0604020202020204" pitchFamily="34" charset="0"/>
              </a:rPr>
              <a:t>IEC 61850 </a:t>
            </a:r>
            <a:r>
              <a:rPr lang="mn-MN" sz="2000" b="1" dirty="0">
                <a:solidFill>
                  <a:schemeClr val="accent1">
                    <a:lumMod val="50000"/>
                  </a:schemeClr>
                </a:solidFill>
                <a:latin typeface="Arial" panose="020B0604020202020204" pitchFamily="34" charset="0"/>
                <a:cs typeface="Arial" panose="020B0604020202020204" pitchFamily="34" charset="0"/>
              </a:rPr>
              <a:t>стандартыг хэрэглэх”</a:t>
            </a:r>
          </a:p>
        </p:txBody>
      </p:sp>
      <p:sp>
        <p:nvSpPr>
          <p:cNvPr id="8" name="Subtitle 7"/>
          <p:cNvSpPr>
            <a:spLocks noGrp="1"/>
          </p:cNvSpPr>
          <p:nvPr>
            <p:ph type="subTitle" idx="1"/>
          </p:nvPr>
        </p:nvSpPr>
        <p:spPr>
          <a:xfrm>
            <a:off x="613756" y="1856833"/>
            <a:ext cx="8077200" cy="3505200"/>
          </a:xfrm>
        </p:spPr>
        <p:txBody>
          <a:bodyPr/>
          <a:lstStyle/>
          <a:p>
            <a:pPr algn="l">
              <a:lnSpc>
                <a:spcPct val="107000"/>
              </a:lnSpc>
              <a:spcBef>
                <a:spcPts val="0"/>
              </a:spcBef>
              <a:spcAft>
                <a:spcPts val="800"/>
              </a:spcAft>
            </a:pPr>
            <a:r>
              <a:rPr lang="mn-MN" dirty="0">
                <a:solidFill>
                  <a:srgbClr val="10253F"/>
                </a:solidFill>
                <a:latin typeface="Arial" panose="020B0604020202020204" pitchFamily="34" charset="0"/>
                <a:ea typeface="MS PGothic" panose="020B0600070205080204" pitchFamily="34" charset="-128"/>
              </a:rPr>
              <a:t>Энэ стандартыг Эрчим хүчний эдийн засгийн хүрээлэнгийн СННХ-ийн стандартын секторын ахлагч Н.Тунгалаг орчуулж, иргэн Х.Амгаланбаатар редакц хийсэн. </a:t>
            </a:r>
            <a:br>
              <a:rPr lang="mn-MN" dirty="0">
                <a:solidFill>
                  <a:srgbClr val="10253F"/>
                </a:solidFill>
                <a:latin typeface="Arial" panose="020B0604020202020204" pitchFamily="34" charset="0"/>
                <a:ea typeface="MS PGothic" panose="020B0600070205080204" pitchFamily="34" charset="-128"/>
              </a:rPr>
            </a:br>
            <a:r>
              <a:rPr lang="mn-MN" dirty="0">
                <a:solidFill>
                  <a:srgbClr val="10253F"/>
                </a:solidFill>
                <a:latin typeface="Arial" panose="020B0604020202020204" pitchFamily="34" charset="0"/>
                <a:ea typeface="MS PGothic" panose="020B0600070205080204" pitchFamily="34" charset="-128"/>
              </a:rPr>
              <a:t/>
            </a:r>
            <a:br>
              <a:rPr lang="mn-MN" dirty="0">
                <a:solidFill>
                  <a:srgbClr val="10253F"/>
                </a:solidFill>
                <a:latin typeface="Arial" panose="020B0604020202020204" pitchFamily="34" charset="0"/>
                <a:ea typeface="MS PGothic" panose="020B0600070205080204" pitchFamily="34" charset="-128"/>
              </a:rPr>
            </a:br>
            <a:r>
              <a:rPr lang="en-US" dirty="0">
                <a:solidFill>
                  <a:srgbClr val="10253F"/>
                </a:solidFill>
                <a:latin typeface="Arial" panose="020B0604020202020204" pitchFamily="34" charset="0"/>
                <a:ea typeface="MS PGothic" panose="020B0600070205080204" pitchFamily="34" charset="-128"/>
              </a:rPr>
              <a:t>IEC 61850 </a:t>
            </a:r>
            <a:r>
              <a:rPr lang="mn-MN" dirty="0">
                <a:solidFill>
                  <a:srgbClr val="10253F"/>
                </a:solidFill>
                <a:latin typeface="Arial" panose="020B0604020202020204" pitchFamily="34" charset="0"/>
                <a:ea typeface="MS PGothic" panose="020B0600070205080204" pitchFamily="34" charset="-128"/>
              </a:rPr>
              <a:t>стандартын энэ хэсэгт дэд станц хооронд мэдээлэл солилцоход зориулан </a:t>
            </a:r>
            <a:r>
              <a:rPr lang="en-US" dirty="0">
                <a:solidFill>
                  <a:srgbClr val="10253F"/>
                </a:solidFill>
                <a:latin typeface="Arial" panose="020B0604020202020204" pitchFamily="34" charset="0"/>
                <a:ea typeface="MS PGothic" panose="020B0600070205080204" pitchFamily="34" charset="-128"/>
              </a:rPr>
              <a:t>IEC 61850 </a:t>
            </a:r>
            <a:r>
              <a:rPr lang="mn-MN" dirty="0">
                <a:solidFill>
                  <a:srgbClr val="10253F"/>
                </a:solidFill>
                <a:latin typeface="Arial" panose="020B0604020202020204" pitchFamily="34" charset="0"/>
                <a:ea typeface="MS PGothic" panose="020B0600070205080204" pitchFamily="34" charset="-128"/>
              </a:rPr>
              <a:t>стандартыг хэрэглэх үед авч үзэх шаардлагатай төрөл бүрийн аспектийн дэлгэрэнгүй тоймыг бэлтгэсэн. Техникийн энэ тайланд дэд станц хоорондын мэдээлэл солилцоонд шаардагдах нөхцөл байдлын хэрэглээг тодорхойлох, харилцаа холбооны шаардлагыг тайлбарлах, харилцаа холбооны үйлчилгээ болон харилцаа холбоонд хэрэглэх шаардлагатай архитектурт зориулсан зааварчилгааг өгөх, нэгтгэх боломжтой хэрэглээнд зориулсан урьдчилсан нөхцөлтэй адилаар өгөгдлийг тодорхойлох зэрэг тайлбарыг бичсэн.</a:t>
            </a:r>
            <a:endParaRPr lang="en-US" dirty="0">
              <a:latin typeface="Arial" panose="020B0604020202020204" pitchFamily="34" charset="0"/>
              <a:ea typeface="Calibri" panose="020F0502020204030204" pitchFamily="34" charset="0"/>
            </a:endParaRPr>
          </a:p>
          <a:p>
            <a:pPr algn="just"/>
            <a:endParaRPr lang="mn-MN" dirty="0" smtClean="0">
              <a:solidFill>
                <a:schemeClr val="tx2">
                  <a:lumMod val="50000"/>
                </a:schemeClr>
              </a:solidFill>
              <a:latin typeface="Arial" pitchFamily="34" charset="0"/>
              <a:cs typeface="Arial" pitchFamily="34" charset="0"/>
            </a:endParaRPr>
          </a:p>
          <a:p>
            <a:pPr algn="just"/>
            <a:endParaRPr lang="mn-MN" dirty="0" smtClean="0">
              <a:solidFill>
                <a:schemeClr val="tx2">
                  <a:lumMod val="50000"/>
                </a:schemeClr>
              </a:solidFill>
              <a:latin typeface="Arial" pitchFamily="34" charset="0"/>
              <a:cs typeface="Arial" pitchFamily="34" charset="0"/>
            </a:endParaRPr>
          </a:p>
          <a:p>
            <a:pPr lvl="0" algn="just"/>
            <a:endParaRPr lang="ru-RU" dirty="0">
              <a:solidFill>
                <a:schemeClr val="tx2">
                  <a:lumMod val="50000"/>
                </a:schemeClr>
              </a:solidFill>
              <a:latin typeface="Arial" pitchFamily="34" charset="0"/>
              <a:cs typeface="Arial" pitchFamily="34" charset="0"/>
            </a:endParaRPr>
          </a:p>
          <a:p>
            <a:pPr algn="just"/>
            <a:endParaRPr lang="mn-MN" kern="1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D67EF6-C357-452C-8E32-82B5751733A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28156" y="76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4939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382000" cy="2971800"/>
          </a:xfrm>
        </p:spPr>
        <p:txBody>
          <a:bodyPr/>
          <a:lstStyle/>
          <a:p>
            <a:pPr lvl="0" algn="just">
              <a:spcBef>
                <a:spcPct val="20000"/>
              </a:spcBef>
            </a:pPr>
            <a:r>
              <a:rPr lang="mn-MN" sz="1600" b="1" dirty="0" smtClean="0">
                <a:latin typeface="Arial" panose="020B0604020202020204" pitchFamily="34" charset="0"/>
                <a:ea typeface="Calibri" panose="020F0502020204030204" pitchFamily="34" charset="0"/>
              </a:rPr>
              <a:t/>
            </a:r>
            <a:br>
              <a:rPr lang="mn-MN" sz="1600" b="1" dirty="0" smtClean="0">
                <a:latin typeface="Arial" panose="020B0604020202020204" pitchFamily="34" charset="0"/>
                <a:ea typeface="Calibri" panose="020F0502020204030204" pitchFamily="34" charset="0"/>
              </a:rPr>
            </a:br>
            <a:r>
              <a:rPr lang="en-US" sz="1600" dirty="0">
                <a:latin typeface="Arial" panose="020B0604020202020204" pitchFamily="34" charset="0"/>
                <a:ea typeface="Calibri" panose="020F0502020204030204" pitchFamily="34" charset="0"/>
              </a:rPr>
              <a:t/>
            </a:r>
            <a:br>
              <a:rPr lang="en-US" sz="1600" dirty="0">
                <a:latin typeface="Arial" panose="020B0604020202020204" pitchFamily="34" charset="0"/>
                <a:ea typeface="Calibri" panose="020F0502020204030204" pitchFamily="34" charset="0"/>
              </a:rPr>
            </a:br>
            <a:endParaRPr lang="en-US" sz="16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6A4A955-3D37-4C2D-8E4E-0F17BB2A77FA}" type="datetime1">
              <a:rPr lang="en-US" smtClean="0">
                <a:solidFill>
                  <a:prstClr val="black">
                    <a:tint val="75000"/>
                  </a:prstClr>
                </a:solidFill>
              </a:rPr>
              <a:pPr/>
              <a:t>6/2/2022</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1291671" y="23813"/>
            <a:ext cx="7852329" cy="512108"/>
          </a:xfrm>
          <a:prstGeom prst="rect">
            <a:avLst/>
          </a:prstGeom>
        </p:spPr>
      </p:pic>
      <p:pic>
        <p:nvPicPr>
          <p:cNvPr id="8" name="Picture 7"/>
          <p:cNvPicPr>
            <a:picLocks noChangeAspect="1"/>
          </p:cNvPicPr>
          <p:nvPr/>
        </p:nvPicPr>
        <p:blipFill>
          <a:blip r:embed="rId3"/>
          <a:stretch>
            <a:fillRect/>
          </a:stretch>
        </p:blipFill>
        <p:spPr>
          <a:xfrm>
            <a:off x="3276600" y="838200"/>
            <a:ext cx="2609314" cy="646232"/>
          </a:xfrm>
          <a:prstGeom prst="rect">
            <a:avLst/>
          </a:prstGeom>
        </p:spPr>
      </p:pic>
      <p:graphicFrame>
        <p:nvGraphicFramePr>
          <p:cNvPr id="9" name="Table 8"/>
          <p:cNvGraphicFramePr>
            <a:graphicFrameLocks noGrp="1"/>
          </p:cNvGraphicFramePr>
          <p:nvPr>
            <p:extLst/>
          </p:nvPr>
        </p:nvGraphicFramePr>
        <p:xfrm>
          <a:off x="628650" y="1295401"/>
          <a:ext cx="7239000" cy="3794759"/>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65968394"/>
                    </a:ext>
                  </a:extLst>
                </a:gridCol>
                <a:gridCol w="6705600">
                  <a:extLst>
                    <a:ext uri="{9D8B030D-6E8A-4147-A177-3AD203B41FA5}">
                      <a16:colId xmlns:a16="http://schemas.microsoft.com/office/drawing/2014/main" val="3401744756"/>
                    </a:ext>
                  </a:extLst>
                </a:gridCol>
              </a:tblGrid>
              <a:tr h="304799">
                <a:tc>
                  <a:txBody>
                    <a:bodyPr/>
                    <a:lstStyle/>
                    <a:p>
                      <a:pPr algn="ct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mn-MN" sz="1400" smtClean="0">
                          <a:solidFill>
                            <a:schemeClr val="accent1">
                              <a:lumMod val="50000"/>
                            </a:schemeClr>
                          </a:solidFill>
                          <a:latin typeface="Arial" panose="020B0604020202020204" pitchFamily="34" charset="0"/>
                          <a:cs typeface="Arial" panose="020B0604020202020204" pitchFamily="34" charset="0"/>
                        </a:rPr>
                        <a:t>Тойм</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680562"/>
                  </a:ext>
                </a:extLst>
              </a:tr>
              <a:tr h="304799">
                <a:tc>
                  <a:txBody>
                    <a:bodyPr/>
                    <a:lstStyle/>
                    <a:p>
                      <a:pPr algn="ctr"/>
                      <a:r>
                        <a:rPr kumimoji="0" lang="mn-MN" sz="1400" b="0" i="0" u="none" strike="noStrike" kern="1200" cap="none" spc="0" normalizeH="0" baseline="0" noProof="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1</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mn-MN" sz="1400" smtClean="0">
                          <a:solidFill>
                            <a:schemeClr val="accent1">
                              <a:lumMod val="50000"/>
                            </a:schemeClr>
                          </a:solidFill>
                          <a:latin typeface="Arial" panose="020B0604020202020204" pitchFamily="34" charset="0"/>
                          <a:cs typeface="Arial" panose="020B0604020202020204" pitchFamily="34" charset="0"/>
                        </a:rPr>
                        <a:t>Хамрах хүрээ</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9121066"/>
                  </a:ext>
                </a:extLst>
              </a:tr>
              <a:tr h="304799">
                <a:tc>
                  <a:txBody>
                    <a:bodyPr/>
                    <a:lstStyle/>
                    <a:p>
                      <a:pPr algn="ctr"/>
                      <a:r>
                        <a:rPr lang="mn-MN" sz="1400" smtClean="0">
                          <a:solidFill>
                            <a:schemeClr val="accent1">
                              <a:lumMod val="50000"/>
                            </a:schemeClr>
                          </a:solidFill>
                          <a:latin typeface="Arial" panose="020B0604020202020204" pitchFamily="34" charset="0"/>
                          <a:cs typeface="Arial" panose="020B0604020202020204" pitchFamily="34" charset="0"/>
                        </a:rPr>
                        <a:t>2</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mn-MN" sz="1400" smtClean="0">
                          <a:solidFill>
                            <a:schemeClr val="accent1">
                              <a:lumMod val="50000"/>
                            </a:schemeClr>
                          </a:solidFill>
                          <a:latin typeface="Arial" panose="020B0604020202020204" pitchFamily="34" charset="0"/>
                          <a:cs typeface="Arial" panose="020B0604020202020204" pitchFamily="34" charset="0"/>
                        </a:rPr>
                        <a:t>Норматив эшлэл</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5315635"/>
                  </a:ext>
                </a:extLst>
              </a:tr>
              <a:tr h="228599">
                <a:tc>
                  <a:txBody>
                    <a:bodyPr/>
                    <a:lstStyle/>
                    <a:p>
                      <a:pPr algn="ctr"/>
                      <a:r>
                        <a:rPr lang="mn-MN" sz="1400" smtClean="0">
                          <a:solidFill>
                            <a:schemeClr val="accent1">
                              <a:lumMod val="50000"/>
                            </a:schemeClr>
                          </a:solidFill>
                          <a:latin typeface="Arial" panose="020B0604020202020204" pitchFamily="34" charset="0"/>
                          <a:cs typeface="Arial" panose="020B0604020202020204" pitchFamily="34" charset="0"/>
                        </a:rPr>
                        <a:t>3</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mn-MN" sz="1400" smtClean="0">
                          <a:solidFill>
                            <a:schemeClr val="accent1">
                              <a:lumMod val="50000"/>
                            </a:schemeClr>
                          </a:solidFill>
                          <a:latin typeface="Arial" panose="020B0604020202020204" pitchFamily="34" charset="0"/>
                          <a:cs typeface="Arial" panose="020B0604020202020204" pitchFamily="34" charset="0"/>
                        </a:rPr>
                        <a:t>Нэр томъёо, тодорхойлолт</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35159194"/>
                  </a:ext>
                </a:extLst>
              </a:tr>
              <a:tr h="304799">
                <a:tc>
                  <a:txBody>
                    <a:bodyPr/>
                    <a:lstStyle/>
                    <a:p>
                      <a:pPr algn="ctr"/>
                      <a:r>
                        <a:rPr lang="mn-MN" sz="1400" smtClean="0">
                          <a:solidFill>
                            <a:schemeClr val="accent1">
                              <a:lumMod val="50000"/>
                            </a:schemeClr>
                          </a:solidFill>
                          <a:latin typeface="Arial" panose="020B0604020202020204" pitchFamily="34" charset="0"/>
                          <a:cs typeface="Arial" panose="020B0604020202020204" pitchFamily="34" charset="0"/>
                        </a:rPr>
                        <a:t>4</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mn-MN" sz="1400" smtClean="0">
                          <a:solidFill>
                            <a:schemeClr val="accent1">
                              <a:lumMod val="50000"/>
                            </a:schemeClr>
                          </a:solidFill>
                          <a:latin typeface="Arial" panose="020B0604020202020204" pitchFamily="34" charset="0"/>
                          <a:cs typeface="Arial" panose="020B0604020202020204" pitchFamily="34" charset="0"/>
                        </a:rPr>
                        <a:t>Хураангуйлсан нэр томьёо</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5039567"/>
                  </a:ext>
                </a:extLst>
              </a:tr>
              <a:tr h="304799">
                <a:tc>
                  <a:txBody>
                    <a:bodyPr/>
                    <a:lstStyle/>
                    <a:p>
                      <a:pPr algn="ctr"/>
                      <a:r>
                        <a:rPr lang="mn-MN" sz="1400" smtClean="0">
                          <a:solidFill>
                            <a:schemeClr val="accent1">
                              <a:lumMod val="50000"/>
                            </a:schemeClr>
                          </a:solidFill>
                          <a:latin typeface="Arial" panose="020B0604020202020204" pitchFamily="34" charset="0"/>
                          <a:cs typeface="Arial" panose="020B0604020202020204" pitchFamily="34" charset="0"/>
                        </a:rPr>
                        <a:t>5</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r>
                        <a:rPr lang="ru-RU" sz="1400" dirty="0" smtClean="0">
                          <a:solidFill>
                            <a:schemeClr val="accent1">
                              <a:lumMod val="50000"/>
                            </a:schemeClr>
                          </a:solidFill>
                          <a:latin typeface="Arial" panose="020B0604020202020204" pitchFamily="34" charset="0"/>
                          <a:cs typeface="Arial" panose="020B0604020202020204" pitchFamily="34" charset="0"/>
                        </a:rPr>
                        <a:t>Хэрэглэх нөхцөл</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2883152"/>
                  </a:ext>
                </a:extLst>
              </a:tr>
              <a:tr h="533399">
                <a:tc>
                  <a:txBody>
                    <a:bodyPr/>
                    <a:lstStyle/>
                    <a:p>
                      <a:pPr algn="ctr"/>
                      <a:r>
                        <a:rPr lang="mn-MN" sz="1400" smtClean="0">
                          <a:solidFill>
                            <a:schemeClr val="accent1">
                              <a:lumMod val="50000"/>
                            </a:schemeClr>
                          </a:solidFill>
                          <a:latin typeface="Arial" panose="020B0604020202020204" pitchFamily="34" charset="0"/>
                          <a:cs typeface="Arial" panose="020B0604020202020204" pitchFamily="34" charset="0"/>
                        </a:rPr>
                        <a:t>6</a:t>
                      </a:r>
                      <a:endParaRPr lang="en-US" sz="1400" dirty="0">
                        <a:solidFill>
                          <a:schemeClr val="accent1">
                            <a:lumMod val="50000"/>
                          </a:schemeClr>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mn-MN" sz="1400" dirty="0" smtClean="0">
                          <a:solidFill>
                            <a:schemeClr val="accent1">
                              <a:lumMod val="50000"/>
                            </a:schemeClr>
                          </a:solidFill>
                          <a:latin typeface="Arial" panose="020B0604020202020204" pitchFamily="34" charset="0"/>
                          <a:cs typeface="Arial" panose="020B0604020202020204" pitchFamily="34" charset="0"/>
                        </a:rPr>
                        <a:t>Дэд станцаас дэд станц хүртэлх харилцаа холбоонд тавих харилцаа холбооны шаардлага</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1595410"/>
                  </a:ext>
                </a:extLst>
              </a:tr>
              <a:tr h="457200">
                <a:tc>
                  <a:txBody>
                    <a:bodyPr/>
                    <a:lstStyle/>
                    <a:p>
                      <a:pPr algn="ctr"/>
                      <a:r>
                        <a:rPr lang="mn-MN" sz="1400" dirty="0" smtClean="0">
                          <a:solidFill>
                            <a:schemeClr val="accent1">
                              <a:lumMod val="50000"/>
                            </a:schemeClr>
                          </a:solidFill>
                          <a:latin typeface="Arial" panose="020B0604020202020204" pitchFamily="34" charset="0"/>
                          <a:cs typeface="Arial" panose="020B0604020202020204" pitchFamily="34" charset="0"/>
                        </a:rPr>
                        <a:t>7</a:t>
                      </a:r>
                    </a:p>
                  </a:txBody>
                  <a:tcPr>
                    <a:lnT w="12700" cap="flat" cmpd="sng" algn="ctr">
                      <a:solidFill>
                        <a:schemeClr val="tx1"/>
                      </a:solidFill>
                      <a:prstDash val="solid"/>
                      <a:round/>
                      <a:headEnd type="none" w="med" len="med"/>
                      <a:tailEnd type="none" w="med" len="med"/>
                    </a:lnT>
                  </a:tcPr>
                </a:tc>
                <a:tc>
                  <a:txBody>
                    <a:bodyPr/>
                    <a:lstStyle/>
                    <a:p>
                      <a:r>
                        <a:rPr lang="ru-RU" sz="1400" dirty="0" smtClean="0">
                          <a:solidFill>
                            <a:schemeClr val="accent1">
                              <a:lumMod val="50000"/>
                            </a:schemeClr>
                          </a:solidFill>
                          <a:latin typeface="Arial" panose="020B0604020202020204" pitchFamily="34" charset="0"/>
                          <a:cs typeface="Arial" panose="020B0604020202020204" pitchFamily="34" charset="0"/>
                        </a:rPr>
                        <a:t>Этернет сүлжээг хэрэглэх үеийн аюулгүй ажиллагаа, найдвартай байдлын асуудалд анхаарал хандуулах</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08544494"/>
                  </a:ext>
                </a:extLst>
              </a:tr>
              <a:tr h="21995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n-MN" sz="14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8</a:t>
                      </a:r>
                    </a:p>
                  </a:txBody>
                  <a:tcPr/>
                </a:tc>
                <a:tc>
                  <a:txBody>
                    <a:bodyPr/>
                    <a:lstStyle/>
                    <a:p>
                      <a:r>
                        <a:rPr lang="ru-RU" sz="1400" dirty="0" smtClean="0">
                          <a:solidFill>
                            <a:schemeClr val="accent1">
                              <a:lumMod val="50000"/>
                            </a:schemeClr>
                          </a:solidFill>
                          <a:latin typeface="Arial" panose="020B0604020202020204" pitchFamily="34" charset="0"/>
                          <a:cs typeface="Arial" panose="020B0604020202020204" pitchFamily="34" charset="0"/>
                        </a:rPr>
                        <a:t>Харилцаа холбооны хэтийн төлөв</a:t>
                      </a:r>
                    </a:p>
                  </a:txBody>
                  <a:tcPr/>
                </a:tc>
                <a:extLst>
                  <a:ext uri="{0D108BD9-81ED-4DB2-BD59-A6C34878D82A}">
                    <a16:rowId xmlns:a16="http://schemas.microsoft.com/office/drawing/2014/main" val="1189066082"/>
                  </a:ext>
                </a:extLst>
              </a:tr>
              <a:tr h="152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n-MN" sz="14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9</a:t>
                      </a:r>
                    </a:p>
                  </a:txBody>
                  <a:tcPr/>
                </a:tc>
                <a:tc>
                  <a:txBody>
                    <a:bodyPr/>
                    <a:lstStyle/>
                    <a:p>
                      <a:r>
                        <a:rPr lang="ru-RU" sz="1400" dirty="0" smtClean="0">
                          <a:solidFill>
                            <a:schemeClr val="accent1">
                              <a:lumMod val="50000"/>
                            </a:schemeClr>
                          </a:solidFill>
                          <a:latin typeface="Arial" panose="020B0604020202020204" pitchFamily="34" charset="0"/>
                          <a:cs typeface="Arial" panose="020B0604020202020204" pitchFamily="34" charset="0"/>
                        </a:rPr>
                        <a:t>Загвар гаргах</a:t>
                      </a:r>
                    </a:p>
                  </a:txBody>
                  <a:tcPr/>
                </a:tc>
                <a:extLst>
                  <a:ext uri="{0D108BD9-81ED-4DB2-BD59-A6C34878D82A}">
                    <a16:rowId xmlns:a16="http://schemas.microsoft.com/office/drawing/2014/main" val="2847617040"/>
                  </a:ext>
                </a:extLst>
              </a:tr>
              <a:tr h="1524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n-MN" sz="14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rPr>
                        <a:t>10</a:t>
                      </a:r>
                    </a:p>
                  </a:txBody>
                  <a:tcPr/>
                </a:tc>
                <a:tc>
                  <a:txBody>
                    <a:bodyPr/>
                    <a:lstStyle/>
                    <a:p>
                      <a:r>
                        <a:rPr lang="ru-RU" sz="1400" dirty="0" smtClean="0">
                          <a:solidFill>
                            <a:schemeClr val="accent1">
                              <a:lumMod val="50000"/>
                            </a:schemeClr>
                          </a:solidFill>
                          <a:latin typeface="Arial" panose="020B0604020202020204" pitchFamily="34" charset="0"/>
                          <a:cs typeface="Arial" panose="020B0604020202020204" pitchFamily="34" charset="0"/>
                        </a:rPr>
                        <a:t>Тохируулгын хэтийн төлөв</a:t>
                      </a:r>
                    </a:p>
                  </a:txBody>
                  <a:tcPr/>
                </a:tc>
                <a:extLst>
                  <a:ext uri="{0D108BD9-81ED-4DB2-BD59-A6C34878D82A}">
                    <a16:rowId xmlns:a16="http://schemas.microsoft.com/office/drawing/2014/main" val="2733594932"/>
                  </a:ext>
                </a:extLst>
              </a:tr>
            </a:tbl>
          </a:graphicData>
        </a:graphic>
      </p:graphicFrame>
    </p:spTree>
    <p:extLst>
      <p:ext uri="{BB962C8B-B14F-4D97-AF65-F5344CB8AC3E}">
        <p14:creationId xmlns:p14="http://schemas.microsoft.com/office/powerpoint/2010/main" val="288732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391400" cy="533400"/>
          </a:xfrm>
        </p:spPr>
        <p:txBody>
          <a:bodyPr/>
          <a:lstStyle/>
          <a:p>
            <a:pPr lvl="0">
              <a:spcBef>
                <a:spcPct val="20000"/>
              </a:spcBef>
            </a:pPr>
            <a:r>
              <a:rPr lang="mn-MN" sz="2000" b="1" kern="100" dirty="0" smtClean="0">
                <a:solidFill>
                  <a:srgbClr val="1F497D"/>
                </a:solidFill>
                <a:latin typeface="Arial" panose="020B0604020202020204" pitchFamily="34" charset="0"/>
                <a:ea typeface="Calibri" panose="020F0502020204030204" pitchFamily="34" charset="0"/>
                <a:cs typeface="Arial" panose="020B0604020202020204" pitchFamily="34" charset="0"/>
              </a:rPr>
              <a:t/>
            </a:r>
            <a:br>
              <a:rPr lang="mn-MN" sz="2000" b="1" kern="100" dirty="0" smtClean="0">
                <a:solidFill>
                  <a:srgbClr val="1F497D"/>
                </a:solidFill>
                <a:latin typeface="Arial" panose="020B0604020202020204" pitchFamily="34" charset="0"/>
                <a:ea typeface="Calibri" panose="020F0502020204030204" pitchFamily="34" charset="0"/>
                <a:cs typeface="Arial" panose="020B0604020202020204" pitchFamily="34" charset="0"/>
              </a:rPr>
            </a:br>
            <a:r>
              <a:rPr lang="mn-MN" sz="2000" b="1" kern="100" dirty="0">
                <a:solidFill>
                  <a:srgbClr val="1F497D"/>
                </a:solidFill>
                <a:latin typeface="Arial" panose="020B0604020202020204" pitchFamily="34" charset="0"/>
                <a:ea typeface="Calibri" panose="020F0502020204030204" pitchFamily="34" charset="0"/>
                <a:cs typeface="Arial" panose="020B0604020202020204" pitchFamily="34" charset="0"/>
              </a:rPr>
              <a:t/>
            </a:r>
            <a:br>
              <a:rPr lang="mn-MN" sz="2000" b="1" kern="100" dirty="0">
                <a:solidFill>
                  <a:srgbClr val="1F497D"/>
                </a:solidFill>
                <a:latin typeface="Arial" panose="020B0604020202020204" pitchFamily="34" charset="0"/>
                <a:ea typeface="Calibri" panose="020F0502020204030204" pitchFamily="34" charset="0"/>
                <a:cs typeface="Arial" panose="020B0604020202020204" pitchFamily="34" charset="0"/>
              </a:rPr>
            </a:br>
            <a:endParaRPr lang="en-US" dirty="0"/>
          </a:p>
        </p:txBody>
      </p:sp>
      <p:sp>
        <p:nvSpPr>
          <p:cNvPr id="3" name="Subtitle 2"/>
          <p:cNvSpPr>
            <a:spLocks noGrp="1"/>
          </p:cNvSpPr>
          <p:nvPr>
            <p:ph type="subTitle" idx="1"/>
          </p:nvPr>
        </p:nvSpPr>
        <p:spPr>
          <a:xfrm>
            <a:off x="838200" y="1066800"/>
            <a:ext cx="7772400" cy="4343400"/>
          </a:xfrm>
        </p:spPr>
        <p:txBody>
          <a:bodyPr/>
          <a:lstStyle/>
          <a:p>
            <a:r>
              <a:rPr lang="mn-MN" b="1" kern="100" dirty="0">
                <a:solidFill>
                  <a:srgbClr val="1F497D"/>
                </a:solidFill>
                <a:latin typeface="Arial" panose="020B0604020202020204" pitchFamily="34" charset="0"/>
                <a:ea typeface="Calibri" panose="020F0502020204030204" pitchFamily="34" charset="0"/>
                <a:cs typeface="Arial" panose="020B0604020202020204" pitchFamily="34" charset="0"/>
              </a:rPr>
              <a:t>С</a:t>
            </a:r>
            <a:r>
              <a:rPr lang="en-US" b="1" kern="100" dirty="0" err="1">
                <a:solidFill>
                  <a:srgbClr val="1F497D"/>
                </a:solidFill>
                <a:latin typeface="Arial" panose="020B0604020202020204" pitchFamily="34" charset="0"/>
                <a:ea typeface="Calibri" panose="020F0502020204030204" pitchFamily="34" charset="0"/>
                <a:cs typeface="Arial" panose="020B0604020202020204" pitchFamily="34" charset="0"/>
              </a:rPr>
              <a:t>тандартын</a:t>
            </a:r>
            <a:r>
              <a:rPr lang="en-US" b="1" kern="100" dirty="0">
                <a:solidFill>
                  <a:srgbClr val="1F497D"/>
                </a:solidFill>
                <a:latin typeface="Arial" panose="020B0604020202020204" pitchFamily="34" charset="0"/>
                <a:ea typeface="Calibri" panose="020F0502020204030204" pitchFamily="34" charset="0"/>
                <a:cs typeface="Arial" panose="020B0604020202020204" pitchFamily="34" charset="0"/>
              </a:rPr>
              <a:t> </a:t>
            </a:r>
            <a:r>
              <a:rPr lang="en-US" b="1" kern="100" dirty="0" err="1">
                <a:solidFill>
                  <a:srgbClr val="1F497D"/>
                </a:solidFill>
                <a:latin typeface="Arial" panose="020B0604020202020204" pitchFamily="34" charset="0"/>
                <a:ea typeface="Calibri" panose="020F0502020204030204" pitchFamily="34" charset="0"/>
                <a:cs typeface="Arial" panose="020B0604020202020204" pitchFamily="34" charset="0"/>
              </a:rPr>
              <a:t>төсөлд</a:t>
            </a:r>
            <a:r>
              <a:rPr lang="mn-MN" b="1" kern="100" dirty="0">
                <a:solidFill>
                  <a:srgbClr val="1F497D"/>
                </a:solidFill>
                <a:latin typeface="Arial" panose="020B0604020202020204" pitchFamily="34" charset="0"/>
                <a:ea typeface="Calibri" panose="020F0502020204030204" pitchFamily="34" charset="0"/>
                <a:cs typeface="Arial" panose="020B0604020202020204" pitchFamily="34" charset="0"/>
              </a:rPr>
              <a:t> ирүүлсэн саналын товчоо</a:t>
            </a:r>
            <a:endParaRPr lang="en-US" dirty="0"/>
          </a:p>
        </p:txBody>
      </p:sp>
      <p:sp>
        <p:nvSpPr>
          <p:cNvPr id="4" name="Date Placeholder 3"/>
          <p:cNvSpPr>
            <a:spLocks noGrp="1"/>
          </p:cNvSpPr>
          <p:nvPr>
            <p:ph type="dt" sz="half" idx="10"/>
          </p:nvPr>
        </p:nvSpPr>
        <p:spPr/>
        <p:txBody>
          <a:bodyPr/>
          <a:lstStyle/>
          <a:p>
            <a:fld id="{46A4A955-3D37-4C2D-8E4E-0F17BB2A77FA}" type="datetime1">
              <a:rPr lang="en-US" smtClean="0">
                <a:solidFill>
                  <a:prstClr val="black">
                    <a:tint val="75000"/>
                  </a:prstClr>
                </a:solidFill>
              </a:rPr>
              <a:pPr/>
              <a:t>6/2/2022</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291671" y="21292"/>
            <a:ext cx="7852329" cy="51210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00470998"/>
              </p:ext>
            </p:extLst>
          </p:nvPr>
        </p:nvGraphicFramePr>
        <p:xfrm>
          <a:off x="761999" y="1752600"/>
          <a:ext cx="7848600" cy="3657599"/>
        </p:xfrm>
        <a:graphic>
          <a:graphicData uri="http://schemas.openxmlformats.org/drawingml/2006/table">
            <a:tbl>
              <a:tblPr firstRow="1" bandRow="1">
                <a:tableStyleId>{5940675A-B579-460E-94D1-54222C63F5DA}</a:tableStyleId>
              </a:tblPr>
              <a:tblGrid>
                <a:gridCol w="941832">
                  <a:extLst>
                    <a:ext uri="{9D8B030D-6E8A-4147-A177-3AD203B41FA5}">
                      <a16:colId xmlns:a16="http://schemas.microsoft.com/office/drawing/2014/main" val="4259624944"/>
                    </a:ext>
                  </a:extLst>
                </a:gridCol>
                <a:gridCol w="2903982">
                  <a:extLst>
                    <a:ext uri="{9D8B030D-6E8A-4147-A177-3AD203B41FA5}">
                      <a16:colId xmlns:a16="http://schemas.microsoft.com/office/drawing/2014/main" val="4233927168"/>
                    </a:ext>
                  </a:extLst>
                </a:gridCol>
                <a:gridCol w="2345859">
                  <a:extLst>
                    <a:ext uri="{9D8B030D-6E8A-4147-A177-3AD203B41FA5}">
                      <a16:colId xmlns:a16="http://schemas.microsoft.com/office/drawing/2014/main" val="905060896"/>
                    </a:ext>
                  </a:extLst>
                </a:gridCol>
                <a:gridCol w="1656927">
                  <a:extLst>
                    <a:ext uri="{9D8B030D-6E8A-4147-A177-3AD203B41FA5}">
                      <a16:colId xmlns:a16="http://schemas.microsoft.com/office/drawing/2014/main" val="2395044984"/>
                    </a:ext>
                  </a:extLst>
                </a:gridCol>
              </a:tblGrid>
              <a:tr h="489565">
                <a:tc>
                  <a:txBody>
                    <a:bodyPr/>
                    <a:lstStyle/>
                    <a:p>
                      <a:pPr algn="ctr">
                        <a:lnSpc>
                          <a:spcPct val="107000"/>
                        </a:lnSpc>
                        <a:spcAft>
                          <a:spcPts val="0"/>
                        </a:spcAft>
                      </a:pPr>
                      <a:endParaRPr lang="mn-MN" sz="1200" b="1" kern="10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mn-MN" sz="1200" b="1" kern="10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US" sz="1200" b="1" kern="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Байгууллагууд</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200" b="1" kern="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US" sz="1200" b="1" kern="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6219454"/>
                  </a:ext>
                </a:extLst>
              </a:tr>
              <a:tr h="1120861">
                <a:tc>
                  <a:txBody>
                    <a:bodyPr/>
                    <a:lstStyle/>
                    <a:p>
                      <a:pPr algn="ctr">
                        <a:lnSpc>
                          <a:spcPct val="85000"/>
                        </a:lnSpc>
                        <a:spcAft>
                          <a:spcPts val="0"/>
                        </a:spcAft>
                      </a:pPr>
                      <a:r>
                        <a:rPr lang="en-US" sz="1200" b="1"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a:t>
                      </a:r>
                      <a:endParaRPr lang="en-US" sz="12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200" kern="1200" dirty="0">
                          <a:solidFill>
                            <a:schemeClr val="accent1">
                              <a:lumMod val="50000"/>
                            </a:schemeClr>
                          </a:solidFill>
                          <a:latin typeface="Arial" panose="020B0604020202020204" pitchFamily="34" charset="0"/>
                          <a:ea typeface="SimSun" panose="02010600030101010101" pitchFamily="2" charset="-122"/>
                          <a:cs typeface="+mn-cs"/>
                        </a:rPr>
                        <a:t>ЭБЦТС </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ТӨХК, ДЦС3 </a:t>
                      </a:r>
                      <a:r>
                        <a:rPr lang="mn-MN" sz="1200" kern="1200" dirty="0">
                          <a:solidFill>
                            <a:schemeClr val="accent1">
                              <a:lumMod val="50000"/>
                            </a:schemeClr>
                          </a:solidFill>
                          <a:latin typeface="Arial" panose="020B0604020202020204" pitchFamily="34" charset="0"/>
                          <a:ea typeface="SimSun" panose="02010600030101010101" pitchFamily="2" charset="-122"/>
                          <a:cs typeface="+mn-cs"/>
                        </a:rPr>
                        <a:t>ТӨХК, </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ЭХХТ</a:t>
                      </a:r>
                      <a:r>
                        <a:rPr lang="mn-MN" sz="1200" kern="1200" dirty="0">
                          <a:solidFill>
                            <a:schemeClr val="accent1">
                              <a:lumMod val="50000"/>
                            </a:schemeClr>
                          </a:solidFill>
                          <a:latin typeface="Arial" panose="020B0604020202020204" pitchFamily="34" charset="0"/>
                          <a:ea typeface="SimSun" panose="02010600030101010101" pitchFamily="2" charset="-122"/>
                          <a:cs typeface="+mn-cs"/>
                        </a:rPr>
                        <a:t>, </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ДҮТ ТӨХХК,</a:t>
                      </a:r>
                      <a:r>
                        <a:rPr lang="mn-MN" sz="1200" kern="1200" baseline="0" dirty="0" smtClean="0">
                          <a:solidFill>
                            <a:schemeClr val="accent1">
                              <a:lumMod val="50000"/>
                            </a:schemeClr>
                          </a:solidFill>
                          <a:latin typeface="Arial" panose="020B0604020202020204" pitchFamily="34" charset="0"/>
                          <a:ea typeface="SimSun" panose="02010600030101010101" pitchFamily="2" charset="-122"/>
                          <a:cs typeface="+mn-cs"/>
                        </a:rPr>
                        <a:t> УБЦТС ТӨХК,</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 “БЗӨБЦТС” ТӨХК, “СЭХҮТ” ТӨХК</a:t>
                      </a:r>
                      <a:r>
                        <a:rPr lang="mn-MN" sz="1200" kern="1200" baseline="0" dirty="0" smtClean="0">
                          <a:solidFill>
                            <a:schemeClr val="accent1">
                              <a:lumMod val="50000"/>
                            </a:schemeClr>
                          </a:solidFill>
                          <a:latin typeface="Arial" panose="020B0604020202020204" pitchFamily="34" charset="0"/>
                          <a:ea typeface="SimSun" panose="02010600030101010101" pitchFamily="2" charset="-122"/>
                          <a:cs typeface="+mn-cs"/>
                        </a:rPr>
                        <a:t> </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болон МХЕГ</a:t>
                      </a:r>
                    </a:p>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200" kern="1200" dirty="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mn-MN" sz="1200" kern="1200" dirty="0">
                          <a:solidFill>
                            <a:schemeClr val="accent1">
                              <a:lumMod val="50000"/>
                            </a:schemeClr>
                          </a:solidFill>
                          <a:latin typeface="Arial" panose="020B0604020202020204" pitchFamily="34" charset="0"/>
                          <a:ea typeface="SimSun" panose="02010600030101010101" pitchFamily="2" charset="-122"/>
                          <a:cs typeface="+mn-cs"/>
                        </a:rPr>
                        <a:t>Эдгээр компаниудаас стандартын төсөлд оруулах нэмэлт санал ирүүлээгүй.</a:t>
                      </a:r>
                      <a:endParaRPr lang="en-US" sz="1200" kern="1200" dirty="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nchor="ct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endParaRPr lang="en-US" sz="1200" kern="1200" dirty="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nchor="ctr"/>
                </a:tc>
                <a:extLst>
                  <a:ext uri="{0D108BD9-81ED-4DB2-BD59-A6C34878D82A}">
                    <a16:rowId xmlns:a16="http://schemas.microsoft.com/office/drawing/2014/main" val="2744104969"/>
                  </a:ext>
                </a:extLst>
              </a:tr>
              <a:tr h="1364782">
                <a:tc>
                  <a:txBody>
                    <a:bodyPr/>
                    <a:lstStyle/>
                    <a:p>
                      <a:pPr algn="ctr">
                        <a:lnSpc>
                          <a:spcPct val="85000"/>
                        </a:lnSpc>
                        <a:spcAft>
                          <a:spcPts val="0"/>
                        </a:spcAft>
                      </a:pPr>
                      <a:r>
                        <a:rPr lang="mn-MN" sz="1200" b="1"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2</a:t>
                      </a:r>
                      <a:endParaRPr lang="en-US" sz="12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mn-MN" sz="1200" kern="1200" dirty="0" smtClean="0">
                        <a:solidFill>
                          <a:schemeClr val="accent1">
                            <a:lumMod val="50000"/>
                          </a:schemeClr>
                        </a:solidFill>
                        <a:latin typeface="Arial" panose="020B0604020202020204" pitchFamily="34" charset="0"/>
                        <a:ea typeface="SimSun" panose="02010600030101010101" pitchFamily="2" charset="-122"/>
                        <a:cs typeface="+mn-cs"/>
                      </a:endParaRPr>
                    </a:p>
                    <a:p>
                      <a:pPr marL="0" marR="0" lvl="0" indent="0" algn="ctr" defTabSz="457200" rtl="0" eaLnBrk="1" fontAlgn="auto" latinLnBrk="0" hangingPunct="1">
                        <a:lnSpc>
                          <a:spcPct val="107000"/>
                        </a:lnSpc>
                        <a:spcBef>
                          <a:spcPts val="0"/>
                        </a:spcBef>
                        <a:spcAft>
                          <a:spcPts val="0"/>
                        </a:spcAft>
                        <a:buClrTx/>
                        <a:buSzTx/>
                        <a:buFontTx/>
                        <a:buNone/>
                        <a:tabLst/>
                        <a:defRPr/>
                      </a:pPr>
                      <a:endParaRPr lang="mn-MN" sz="1200" kern="1200" dirty="0" smtClean="0">
                        <a:solidFill>
                          <a:schemeClr val="accent1">
                            <a:lumMod val="50000"/>
                          </a:schemeClr>
                        </a:solidFill>
                        <a:latin typeface="Arial" panose="020B0604020202020204" pitchFamily="34" charset="0"/>
                        <a:ea typeface="SimSun" panose="02010600030101010101" pitchFamily="2" charset="-122"/>
                        <a:cs typeface="+mn-cs"/>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mn-MN" sz="1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SimSun" panose="02010600030101010101" pitchFamily="2" charset="-122"/>
                          <a:cs typeface="+mn-cs"/>
                        </a:rPr>
                        <a:t>ЦДҮС</a:t>
                      </a:r>
                      <a:endParaRPr lang="en-US" sz="1200" kern="1200" dirty="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Тус стандартын төсөлд</a:t>
                      </a:r>
                      <a:r>
                        <a:rPr lang="mn-MN" sz="1200" kern="1200" baseline="0" dirty="0" smtClean="0">
                          <a:solidFill>
                            <a:schemeClr val="accent1">
                              <a:lumMod val="50000"/>
                            </a:schemeClr>
                          </a:solidFill>
                          <a:latin typeface="Arial" panose="020B0604020202020204" pitchFamily="34" charset="0"/>
                          <a:ea typeface="SimSun" panose="02010600030101010101" pitchFamily="2" charset="-122"/>
                          <a:cs typeface="+mn-cs"/>
                        </a:rPr>
                        <a:t> тусгасан гадаад утга бүхий үгнүүдийг бүрэн орчуулахь утга найруулга засах</a:t>
                      </a:r>
                      <a:endParaRPr lang="en-US" sz="1200" kern="1200" dirty="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nchor="ct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Саналыг тусгасан</a:t>
                      </a:r>
                      <a:endParaRPr lang="en-US" sz="1200" kern="1200" dirty="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nchor="ctr"/>
                </a:tc>
                <a:extLst>
                  <a:ext uri="{0D108BD9-81ED-4DB2-BD59-A6C34878D82A}">
                    <a16:rowId xmlns:a16="http://schemas.microsoft.com/office/drawing/2014/main" val="1005557461"/>
                  </a:ext>
                </a:extLst>
              </a:tr>
              <a:tr h="682391">
                <a:tc>
                  <a:txBody>
                    <a:bodyPr/>
                    <a:lstStyle/>
                    <a:p>
                      <a:pPr algn="ctr">
                        <a:lnSpc>
                          <a:spcPct val="85000"/>
                        </a:lnSpc>
                        <a:spcAft>
                          <a:spcPts val="0"/>
                        </a:spcAft>
                      </a:pPr>
                      <a:r>
                        <a:rPr lang="mn-MN" sz="1200" b="1"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3</a:t>
                      </a:r>
                      <a:endParaRPr lang="en-US" sz="12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ШУТИС-ЭХС</a:t>
                      </a: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a:t>
                      </a:r>
                      <a:r>
                        <a:rPr lang="mn-MN" sz="1200" kern="1200" baseline="0" dirty="0" smtClean="0">
                          <a:solidFill>
                            <a:schemeClr val="accent1">
                              <a:lumMod val="50000"/>
                            </a:schemeClr>
                          </a:solidFill>
                          <a:latin typeface="Arial" panose="020B0604020202020204" pitchFamily="34" charset="0"/>
                          <a:ea typeface="SimSun" panose="02010600030101010101" pitchFamily="2" charset="-122"/>
                          <a:cs typeface="+mn-cs"/>
                        </a:rPr>
                        <a:t> </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ЭХЗХ, </a:t>
                      </a:r>
                      <a:r>
                        <a:rPr kumimoji="0" lang="mn-MN" sz="12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SimSun" panose="02010600030101010101" pitchFamily="2" charset="-122"/>
                          <a:cs typeface="+mn-cs"/>
                        </a:rPr>
                        <a:t>ДЦС2 ТӨХК, </a:t>
                      </a:r>
                      <a:r>
                        <a:rPr lang="mn-MN" sz="1200" kern="1200" baseline="0" dirty="0" smtClean="0">
                          <a:solidFill>
                            <a:schemeClr val="accent1">
                              <a:lumMod val="50000"/>
                            </a:schemeClr>
                          </a:solidFill>
                          <a:latin typeface="Arial" panose="020B0604020202020204" pitchFamily="34" charset="0"/>
                          <a:ea typeface="SimSun" panose="02010600030101010101" pitchFamily="2" charset="-122"/>
                          <a:cs typeface="+mn-cs"/>
                        </a:rPr>
                        <a:t>ДЦС4 ТӨХК, болон</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 СХЗГ</a:t>
                      </a:r>
                    </a:p>
                  </a:txBody>
                  <a:tcPr marL="68580" marR="68580" marT="0" marB="0" anchor="ct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ru-RU" sz="1200" kern="1200" dirty="0" smtClean="0">
                          <a:solidFill>
                            <a:schemeClr val="accent1">
                              <a:lumMod val="50000"/>
                            </a:schemeClr>
                          </a:solidFill>
                          <a:latin typeface="Arial" panose="020B0604020202020204" pitchFamily="34" charset="0"/>
                          <a:ea typeface="SimSun" panose="02010600030101010101" pitchFamily="2" charset="-122"/>
                          <a:cs typeface="+mn-cs"/>
                        </a:rPr>
                        <a:t>Стандартын төсөлд санал ирүүлээгүй болно.</a:t>
                      </a:r>
                    </a:p>
                  </a:txBody>
                  <a:tcPr marL="68580" marR="68580" marT="0" marB="0"/>
                </a:tc>
                <a:tc>
                  <a:txBody>
                    <a:bodyPr/>
                    <a:lstStyle/>
                    <a:p>
                      <a:pPr marL="0" lvl="0" indent="0" algn="ctr">
                        <a:lnSpc>
                          <a:spcPct val="85000"/>
                        </a:lnSpc>
                        <a:spcAft>
                          <a:spcPts val="0"/>
                        </a:spcAft>
                        <a:buFont typeface="+mj-lt"/>
                        <a:buNone/>
                      </a:pPr>
                      <a:r>
                        <a:rPr lang="mn-MN" sz="120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tc>
                <a:extLst>
                  <a:ext uri="{0D108BD9-81ED-4DB2-BD59-A6C34878D82A}">
                    <a16:rowId xmlns:a16="http://schemas.microsoft.com/office/drawing/2014/main" val="2206085639"/>
                  </a:ext>
                </a:extLst>
              </a:tr>
            </a:tbl>
          </a:graphicData>
        </a:graphic>
      </p:graphicFrame>
    </p:spTree>
    <p:extLst>
      <p:ext uri="{BB962C8B-B14F-4D97-AF65-F5344CB8AC3E}">
        <p14:creationId xmlns:p14="http://schemas.microsoft.com/office/powerpoint/2010/main" val="3596605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defTabSz="914400" fontAlgn="auto">
              <a:spcBef>
                <a:spcPts val="0"/>
              </a:spcBef>
              <a:spcAft>
                <a:spcPts val="0"/>
              </a:spcAft>
              <a:defRPr/>
            </a:pPr>
            <a:r>
              <a:rPr lang="en-US" sz="1800" dirty="0" smtClean="0">
                <a:solidFill>
                  <a:prstClr val="white"/>
                </a:solidFill>
                <a:latin typeface="Arial" panose="020B0604020202020204" pitchFamily="34" charset="0"/>
                <a:ea typeface="+mn-ea"/>
                <a:cs typeface="Arial" panose="020B0604020202020204" pitchFamily="34" charset="0"/>
              </a:rPr>
              <a:t>“</a:t>
            </a:r>
            <a:r>
              <a:rPr lang="mn-MN" sz="1800" dirty="0" smtClean="0">
                <a:solidFill>
                  <a:prstClr val="white"/>
                </a:solidFill>
                <a:latin typeface="Arial" panose="020B0604020202020204" pitchFamily="34" charset="0"/>
                <a:ea typeface="+mn-ea"/>
                <a:cs typeface="Arial" panose="020B0604020202020204" pitchFamily="34" charset="0"/>
              </a:rPr>
              <a:t>ЭРЧИМ ХҮЧНИЙ ЭДИЙН ЗАСГИЙН  ХҮРЭЭЛЭН</a:t>
            </a:r>
            <a:r>
              <a:rPr lang="en-US" sz="1800" dirty="0" smtClean="0">
                <a:solidFill>
                  <a:prstClr val="white"/>
                </a:solidFill>
                <a:latin typeface="Arial" panose="020B0604020202020204" pitchFamily="34" charset="0"/>
                <a:ea typeface="+mn-ea"/>
                <a:cs typeface="Arial" panose="020B0604020202020204" pitchFamily="34" charset="0"/>
              </a:rPr>
              <a:t>"</a:t>
            </a:r>
            <a:r>
              <a:rPr lang="mn-MN" sz="1800" dirty="0" smtClean="0">
                <a:solidFill>
                  <a:prstClr val="white"/>
                </a:solidFill>
                <a:latin typeface="Arial" panose="020B0604020202020204" pitchFamily="34" charset="0"/>
                <a:ea typeface="+mn-ea"/>
                <a:cs typeface="Arial" panose="020B0604020202020204" pitchFamily="34" charset="0"/>
              </a:rPr>
              <a:t> ТӨХК</a:t>
            </a:r>
            <a:r>
              <a:rPr lang="en-US" sz="1800" dirty="0" smtClean="0">
                <a:solidFill>
                  <a:prstClr val="white"/>
                </a:solidFill>
                <a:latin typeface="Arial" panose="020B0604020202020204" pitchFamily="34" charset="0"/>
                <a:ea typeface="+mn-ea"/>
                <a:cs typeface="Arial" panose="020B0604020202020204" pitchFamily="34" charset="0"/>
              </a:rPr>
              <a:t/>
            </a:r>
            <a:br>
              <a:rPr lang="en-US" sz="1800" dirty="0" smtClean="0">
                <a:solidFill>
                  <a:prstClr val="white"/>
                </a:solidFill>
                <a:latin typeface="Arial" panose="020B0604020202020204" pitchFamily="34" charset="0"/>
                <a:ea typeface="+mn-ea"/>
                <a:cs typeface="Arial" panose="020B0604020202020204" pitchFamily="34" charset="0"/>
              </a:rPr>
            </a:br>
            <a:endParaRPr lang="en-US" dirty="0"/>
          </a:p>
        </p:txBody>
      </p:sp>
      <p:pic>
        <p:nvPicPr>
          <p:cNvPr id="7" name="Picture 6"/>
          <p:cNvPicPr>
            <a:picLocks noChangeAspect="1"/>
          </p:cNvPicPr>
          <p:nvPr/>
        </p:nvPicPr>
        <p:blipFill>
          <a:blip r:embed="rId2"/>
          <a:stretch>
            <a:fillRect/>
          </a:stretch>
        </p:blipFill>
        <p:spPr>
          <a:xfrm>
            <a:off x="1219200" y="0"/>
            <a:ext cx="7772400" cy="499915"/>
          </a:xfrm>
          <a:prstGeom prst="rect">
            <a:avLst/>
          </a:prstGeom>
        </p:spPr>
      </p:pic>
      <p:sp>
        <p:nvSpPr>
          <p:cNvPr id="3" name="Subtitle 2"/>
          <p:cNvSpPr>
            <a:spLocks noGrp="1"/>
          </p:cNvSpPr>
          <p:nvPr>
            <p:ph type="subTitle" idx="1"/>
          </p:nvPr>
        </p:nvSpPr>
        <p:spPr>
          <a:xfrm>
            <a:off x="304800" y="838200"/>
            <a:ext cx="8534400" cy="4800600"/>
          </a:xfrm>
        </p:spPr>
        <p:txBody>
          <a:bodyPr/>
          <a:lstStyle/>
          <a:p>
            <a:r>
              <a:rPr lang="en-US" b="1" dirty="0">
                <a:solidFill>
                  <a:schemeClr val="accent1">
                    <a:lumMod val="50000"/>
                  </a:schemeClr>
                </a:solidFill>
                <a:latin typeface="Arial" panose="020B0604020202020204" pitchFamily="34" charset="0"/>
                <a:cs typeface="Arial" panose="020B0604020202020204" pitchFamily="34" charset="0"/>
              </a:rPr>
              <a:t>8</a:t>
            </a:r>
            <a:r>
              <a:rPr lang="en-US" b="1" dirty="0" smtClean="0">
                <a:solidFill>
                  <a:schemeClr val="accent1">
                    <a:lumMod val="50000"/>
                  </a:schemeClr>
                </a:solidFill>
                <a:latin typeface="Arial" panose="020B0604020202020204" pitchFamily="34" charset="0"/>
                <a:cs typeface="Arial" panose="020B0604020202020204" pitchFamily="34" charset="0"/>
              </a:rPr>
              <a:t>. </a:t>
            </a:r>
            <a:r>
              <a:rPr lang="en-US" b="1" dirty="0">
                <a:solidFill>
                  <a:schemeClr val="accent1">
                    <a:lumMod val="50000"/>
                  </a:schemeClr>
                </a:solidFill>
                <a:latin typeface="Arial" panose="020B0604020202020204" pitchFamily="34" charset="0"/>
                <a:cs typeface="Arial" panose="020B0604020202020204" pitchFamily="34" charset="0"/>
              </a:rPr>
              <a:t>MNS IEC </a:t>
            </a:r>
            <a:r>
              <a:rPr lang="en-US" b="1" dirty="0" smtClean="0">
                <a:solidFill>
                  <a:schemeClr val="accent1">
                    <a:lumMod val="50000"/>
                  </a:schemeClr>
                </a:solidFill>
                <a:latin typeface="Arial" panose="020B0604020202020204" pitchFamily="34" charset="0"/>
                <a:cs typeface="Arial" panose="020B0604020202020204" pitchFamily="34" charset="0"/>
              </a:rPr>
              <a:t>60255-127 </a:t>
            </a:r>
            <a:r>
              <a:rPr lang="mn-MN" b="1" dirty="0">
                <a:solidFill>
                  <a:schemeClr val="accent1">
                    <a:lumMod val="50000"/>
                  </a:schemeClr>
                </a:solidFill>
                <a:latin typeface="Arial" panose="020B0604020202020204" pitchFamily="34" charset="0"/>
                <a:cs typeface="Arial" panose="020B0604020202020204" pitchFamily="34" charset="0"/>
              </a:rPr>
              <a:t>“Хэмжүүрийн реле ба хамгаалалтын төхөөрөмж  </a:t>
            </a:r>
          </a:p>
          <a:p>
            <a:r>
              <a:rPr lang="mn-MN" b="1" dirty="0">
                <a:solidFill>
                  <a:schemeClr val="accent1">
                    <a:lumMod val="50000"/>
                  </a:schemeClr>
                </a:solidFill>
                <a:latin typeface="Arial" panose="020B0604020202020204" pitchFamily="34" charset="0"/>
                <a:cs typeface="Arial" panose="020B0604020202020204" pitchFamily="34" charset="0"/>
              </a:rPr>
              <a:t>127 дугаар бүлэг: Хүчдэлийн ихсэлт болон бууралтаас хамгаалах үйл ажиллагаанд тавих </a:t>
            </a:r>
            <a:r>
              <a:rPr lang="mn-MN" b="1" dirty="0" smtClean="0">
                <a:solidFill>
                  <a:schemeClr val="accent1">
                    <a:lumMod val="50000"/>
                  </a:schemeClr>
                </a:solidFill>
                <a:latin typeface="Arial" panose="020B0604020202020204" pitchFamily="34" charset="0"/>
                <a:cs typeface="Arial" panose="020B0604020202020204" pitchFamily="34" charset="0"/>
              </a:rPr>
              <a:t>шаардлага”</a:t>
            </a:r>
          </a:p>
          <a:p>
            <a:endParaRPr lang="mn-MN" b="1" dirty="0">
              <a:solidFill>
                <a:schemeClr val="accent1">
                  <a:lumMod val="50000"/>
                </a:schemeClr>
              </a:solidFill>
              <a:latin typeface="Arial" panose="020B0604020202020204" pitchFamily="34" charset="0"/>
              <a:cs typeface="Arial" panose="020B0604020202020204" pitchFamily="34" charset="0"/>
            </a:endParaRPr>
          </a:p>
          <a:p>
            <a:pPr algn="just"/>
            <a:r>
              <a:rPr lang="mn-MN" sz="2000" dirty="0">
                <a:solidFill>
                  <a:schemeClr val="tx2">
                    <a:lumMod val="50000"/>
                  </a:schemeClr>
                </a:solidFill>
                <a:latin typeface="Arial" pitchFamily="34" charset="0"/>
                <a:cs typeface="Arial" pitchFamily="34" charset="0"/>
              </a:rPr>
              <a:t>Энэ стандартыг Эрчим хүчний эдийн засгийн хүрээлэнгийн Стандарт, норм нормативын хэлтсийн ИТА байсан С.Насанжаргал орчуулж, Доктор (</a:t>
            </a:r>
            <a:r>
              <a:rPr lang="en-US" sz="2000" dirty="0" err="1">
                <a:solidFill>
                  <a:schemeClr val="tx2">
                    <a:lumMod val="50000"/>
                  </a:schemeClr>
                </a:solidFill>
                <a:latin typeface="Arial" pitchFamily="34" charset="0"/>
                <a:cs typeface="Arial" pitchFamily="34" charset="0"/>
              </a:rPr>
              <a:t>Ph.D</a:t>
            </a:r>
            <a:r>
              <a:rPr lang="en-US" sz="2000" dirty="0">
                <a:solidFill>
                  <a:schemeClr val="tx2">
                    <a:lumMod val="50000"/>
                  </a:schemeClr>
                </a:solidFill>
                <a:latin typeface="Arial" pitchFamily="34" charset="0"/>
                <a:cs typeface="Arial" pitchFamily="34" charset="0"/>
              </a:rPr>
              <a:t>) </a:t>
            </a:r>
            <a:r>
              <a:rPr lang="mn-MN" sz="2000" dirty="0">
                <a:solidFill>
                  <a:schemeClr val="tx2">
                    <a:lumMod val="50000"/>
                  </a:schemeClr>
                </a:solidFill>
                <a:latin typeface="Arial" pitchFamily="34" charset="0"/>
                <a:cs typeface="Arial" pitchFamily="34" charset="0"/>
              </a:rPr>
              <a:t>М.Баттулга редакц хийсэн.</a:t>
            </a:r>
          </a:p>
          <a:p>
            <a:pPr algn="just"/>
            <a:endParaRPr lang="mn-MN" dirty="0">
              <a:solidFill>
                <a:schemeClr val="accent1">
                  <a:lumMod val="50000"/>
                </a:schemeClr>
              </a:solidFill>
              <a:latin typeface="Arial" panose="020B0604020202020204" pitchFamily="34" charset="0"/>
              <a:cs typeface="Arial" panose="020B0604020202020204" pitchFamily="34" charset="0"/>
            </a:endParaRPr>
          </a:p>
          <a:p>
            <a:pPr algn="just"/>
            <a:r>
              <a:rPr lang="mn-MN" sz="2000" dirty="0">
                <a:solidFill>
                  <a:schemeClr val="tx2">
                    <a:lumMod val="50000"/>
                  </a:schemeClr>
                </a:solidFill>
                <a:latin typeface="Arial" pitchFamily="34" charset="0"/>
                <a:cs typeface="Arial" pitchFamily="34" charset="0"/>
              </a:rPr>
              <a:t>Стандартын энэ хэсэгт хүчдэлийн ихсэлт ба бууралтын релед тавих шаардлагуудыг тодорхойлсон. Түүнчлэн хамгаалалтын функц, хэмжлийн үзүүлэлтүүд болон хугацааны удаашруулалтын тодорхойлолтыг оруулсан. </a:t>
            </a:r>
          </a:p>
          <a:p>
            <a:pPr algn="just"/>
            <a:r>
              <a:rPr lang="mn-MN" sz="2000" dirty="0">
                <a:solidFill>
                  <a:schemeClr val="tx2">
                    <a:lumMod val="50000"/>
                  </a:schemeClr>
                </a:solidFill>
                <a:latin typeface="Arial" pitchFamily="34" charset="0"/>
                <a:cs typeface="Arial" pitchFamily="34" charset="0"/>
              </a:rPr>
              <a:t>Динамик нөхцөлийн туршид тогтвортой төлөв болон гүйцэтгэлийн үзүүлэлтүүдийн нарийвчлалд нөлөөлөх хүчин зүйлсийг мөн энэ стандартаар тодорхойлно. Гүйцэтгэлийн үзүүлэлтүүд болон нарийвчлалыг шалгах туршилтын аргачлалыг оруулсан. </a:t>
            </a:r>
          </a:p>
          <a:p>
            <a:pPr algn="just"/>
            <a:endParaRPr lang="en-US" dirty="0">
              <a:solidFill>
                <a:schemeClr val="accent1">
                  <a:lumMod val="50000"/>
                </a:schemeClr>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46A4A955-3D37-4C2D-8E4E-0F17BB2A77FA}" type="datetime1">
              <a:rPr lang="en-US" smtClean="0">
                <a:solidFill>
                  <a:prstClr val="black">
                    <a:tint val="75000"/>
                  </a:prstClr>
                </a:solidFill>
              </a:rPr>
              <a:pPr/>
              <a:t>6/2/2022</a:t>
            </a:fld>
            <a:endParaRPr lang="en-US" dirty="0">
              <a:solidFill>
                <a:prstClr val="black">
                  <a:tint val="75000"/>
                </a:prstClr>
              </a:solidFill>
            </a:endParaRPr>
          </a:p>
        </p:txBody>
      </p:sp>
    </p:spTree>
    <p:extLst>
      <p:ext uri="{BB962C8B-B14F-4D97-AF65-F5344CB8AC3E}">
        <p14:creationId xmlns:p14="http://schemas.microsoft.com/office/powerpoint/2010/main" val="359105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0"/>
            <a:ext cx="8153400" cy="4800600"/>
          </a:xfrm>
        </p:spPr>
        <p:txBody>
          <a:bodyPr/>
          <a:lstStyle/>
          <a:p>
            <a:pPr lvl="0"/>
            <a:r>
              <a:rPr lang="mn-MN" sz="2400" b="1" dirty="0">
                <a:solidFill>
                  <a:srgbClr val="1F497D">
                    <a:lumMod val="75000"/>
                  </a:srgbClr>
                </a:solidFill>
                <a:latin typeface="Arial" panose="020B0604020202020204" pitchFamily="34" charset="0"/>
                <a:ea typeface="Times New Roman" panose="02020603050405020304" pitchFamily="18" charset="0"/>
                <a:cs typeface="Arial" panose="020B0604020202020204" pitchFamily="34" charset="0"/>
              </a:rPr>
              <a:t>Төслийн</a:t>
            </a:r>
            <a:r>
              <a:rPr lang="mn-MN" sz="2400" b="1" dirty="0">
                <a:solidFill>
                  <a:srgbClr val="4F81BD">
                    <a:lumMod val="75000"/>
                  </a:srgbClr>
                </a:solidFill>
                <a:latin typeface="Arial" panose="020B0604020202020204" pitchFamily="34" charset="0"/>
                <a:ea typeface="Times New Roman" panose="02020603050405020304" pitchFamily="18" charset="0"/>
                <a:cs typeface="Arial" panose="020B0604020202020204" pitchFamily="34" charset="0"/>
              </a:rPr>
              <a:t> </a:t>
            </a:r>
            <a:r>
              <a:rPr lang="mn-MN" sz="2400" b="1" dirty="0">
                <a:solidFill>
                  <a:srgbClr val="1F497D"/>
                </a:solidFill>
                <a:latin typeface="Arial" panose="020B0604020202020204" pitchFamily="34" charset="0"/>
                <a:ea typeface="Times New Roman" panose="02020603050405020304" pitchFamily="18" charset="0"/>
                <a:cs typeface="Arial" panose="020B0604020202020204" pitchFamily="34" charset="0"/>
              </a:rPr>
              <a:t>бүтэц</a:t>
            </a:r>
            <a:endParaRPr lang="en-US" dirty="0">
              <a:solidFill>
                <a:prstClr val="black"/>
              </a:solidFill>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fld id="{46A4A955-3D37-4C2D-8E4E-0F17BB2A77FA}" type="datetime1">
              <a:rPr lang="en-US" smtClean="0">
                <a:solidFill>
                  <a:prstClr val="black">
                    <a:tint val="75000"/>
                  </a:prstClr>
                </a:solidFill>
              </a:rPr>
              <a:pPr/>
              <a:t>6/2/2022</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295400" y="-2191"/>
            <a:ext cx="7773074" cy="499915"/>
          </a:xfrm>
          <a:prstGeom prst="rect">
            <a:avLst/>
          </a:prstGeom>
        </p:spPr>
      </p:pic>
      <p:graphicFrame>
        <p:nvGraphicFramePr>
          <p:cNvPr id="6" name="Table 5"/>
          <p:cNvGraphicFramePr>
            <a:graphicFrameLocks noGrp="1"/>
          </p:cNvGraphicFramePr>
          <p:nvPr>
            <p:extLst/>
          </p:nvPr>
        </p:nvGraphicFramePr>
        <p:xfrm>
          <a:off x="609600" y="1371600"/>
          <a:ext cx="8077200" cy="3448050"/>
        </p:xfrm>
        <a:graphic>
          <a:graphicData uri="http://schemas.openxmlformats.org/drawingml/2006/table">
            <a:tbl>
              <a:tblPr firstRow="1" bandRow="1">
                <a:tableStyleId>{5940675A-B579-460E-94D1-54222C63F5DA}</a:tableStyleId>
              </a:tblPr>
              <a:tblGrid>
                <a:gridCol w="559805">
                  <a:extLst>
                    <a:ext uri="{9D8B030D-6E8A-4147-A177-3AD203B41FA5}">
                      <a16:colId xmlns:a16="http://schemas.microsoft.com/office/drawing/2014/main" val="1015830932"/>
                    </a:ext>
                  </a:extLst>
                </a:gridCol>
                <a:gridCol w="7517395">
                  <a:extLst>
                    <a:ext uri="{9D8B030D-6E8A-4147-A177-3AD203B41FA5}">
                      <a16:colId xmlns:a16="http://schemas.microsoft.com/office/drawing/2014/main" val="277997701"/>
                    </a:ext>
                  </a:extLst>
                </a:gridCol>
              </a:tblGrid>
              <a:tr h="361950">
                <a:tc>
                  <a:txBody>
                    <a:bodyPr/>
                    <a:lstStyle/>
                    <a:p>
                      <a:endParaRPr lang="en-US" sz="1400" dirty="0">
                        <a:solidFill>
                          <a:schemeClr val="tx2">
                            <a:lumMod val="50000"/>
                          </a:schemeClr>
                        </a:solidFill>
                        <a:latin typeface="Arial" panose="020B0604020202020204" pitchFamily="34" charset="0"/>
                        <a:cs typeface="Arial" panose="020B0604020202020204" pitchFamily="34" charset="0"/>
                      </a:endParaRPr>
                    </a:p>
                  </a:txBody>
                  <a:tcPr/>
                </a:tc>
                <a:tc>
                  <a:txBody>
                    <a:bodyPr/>
                    <a:lstStyle/>
                    <a:p>
                      <a:r>
                        <a:rPr lang="mn-MN" sz="14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ӨМНӨХ ҮГ</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0518868"/>
                  </a:ext>
                </a:extLst>
              </a:tr>
              <a:tr h="361950">
                <a:tc>
                  <a:txBody>
                    <a:bodyPr/>
                    <a:lstStyle/>
                    <a:p>
                      <a:pPr algn="ctr"/>
                      <a:r>
                        <a:rPr lang="mn-MN" sz="1400" dirty="0" smtClean="0">
                          <a:solidFill>
                            <a:schemeClr val="tx2">
                              <a:lumMod val="50000"/>
                            </a:schemeClr>
                          </a:solidFill>
                          <a:latin typeface="Arial" panose="020B0604020202020204" pitchFamily="34" charset="0"/>
                          <a:cs typeface="Arial" panose="020B0604020202020204" pitchFamily="34" charset="0"/>
                        </a:rPr>
                        <a:t>1</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tc>
                  <a:txBody>
                    <a:bodyPr/>
                    <a:lstStyle/>
                    <a:p>
                      <a:r>
                        <a:rPr lang="mn-MN" sz="1400" dirty="0" smtClean="0">
                          <a:solidFill>
                            <a:schemeClr val="tx2">
                              <a:lumMod val="50000"/>
                            </a:schemeClr>
                          </a:solidFill>
                          <a:latin typeface="Arial" panose="020B0604020202020204" pitchFamily="34" charset="0"/>
                          <a:cs typeface="Arial" panose="020B0604020202020204" pitchFamily="34" charset="0"/>
                        </a:rPr>
                        <a:t>Хамрах хүрээ ба</a:t>
                      </a:r>
                      <a:r>
                        <a:rPr lang="mn-MN" sz="1400" baseline="0" dirty="0" smtClean="0">
                          <a:solidFill>
                            <a:schemeClr val="tx2">
                              <a:lumMod val="50000"/>
                            </a:schemeClr>
                          </a:solidFill>
                          <a:latin typeface="Arial" panose="020B0604020202020204" pitchFamily="34" charset="0"/>
                          <a:cs typeface="Arial" panose="020B0604020202020204" pitchFamily="34" charset="0"/>
                        </a:rPr>
                        <a:t> зорилго</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5387916"/>
                  </a:ext>
                </a:extLst>
              </a:tr>
              <a:tr h="361950">
                <a:tc>
                  <a:txBody>
                    <a:bodyPr/>
                    <a:lstStyle/>
                    <a:p>
                      <a:pPr algn="ctr"/>
                      <a:r>
                        <a:rPr lang="mn-MN" sz="1400" dirty="0" smtClean="0">
                          <a:solidFill>
                            <a:schemeClr val="tx2">
                              <a:lumMod val="50000"/>
                            </a:schemeClr>
                          </a:solidFill>
                          <a:latin typeface="Arial" panose="020B0604020202020204" pitchFamily="34" charset="0"/>
                          <a:cs typeface="Arial" panose="020B0604020202020204" pitchFamily="34" charset="0"/>
                        </a:rPr>
                        <a:t>2</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tc>
                  <a:txBody>
                    <a:bodyPr/>
                    <a:lstStyle/>
                    <a:p>
                      <a:r>
                        <a:rPr lang="mn-MN" sz="1400" dirty="0" smtClean="0">
                          <a:solidFill>
                            <a:schemeClr val="tx2">
                              <a:lumMod val="50000"/>
                            </a:schemeClr>
                          </a:solidFill>
                          <a:latin typeface="Arial" panose="020B0604020202020204" pitchFamily="34" charset="0"/>
                          <a:cs typeface="Arial" panose="020B0604020202020204" pitchFamily="34" charset="0"/>
                        </a:rPr>
                        <a:t>Норматив эшлэл</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1932478"/>
                  </a:ext>
                </a:extLst>
              </a:tr>
              <a:tr h="361950">
                <a:tc>
                  <a:txBody>
                    <a:bodyPr/>
                    <a:lstStyle/>
                    <a:p>
                      <a:pPr algn="ctr"/>
                      <a:r>
                        <a:rPr lang="mn-MN" sz="1400" dirty="0" smtClean="0">
                          <a:solidFill>
                            <a:schemeClr val="tx2">
                              <a:lumMod val="50000"/>
                            </a:schemeClr>
                          </a:solidFill>
                          <a:latin typeface="Arial" panose="020B0604020202020204" pitchFamily="34" charset="0"/>
                          <a:cs typeface="Arial" panose="020B0604020202020204" pitchFamily="34" charset="0"/>
                        </a:rPr>
                        <a:t>3</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tc>
                  <a:txBody>
                    <a:bodyPr/>
                    <a:lstStyle/>
                    <a:p>
                      <a:r>
                        <a:rPr lang="ru-RU" sz="1400" dirty="0" smtClean="0">
                          <a:solidFill>
                            <a:schemeClr val="tx2">
                              <a:lumMod val="50000"/>
                            </a:schemeClr>
                          </a:solidFill>
                          <a:latin typeface="Arial" panose="020B0604020202020204" pitchFamily="34" charset="0"/>
                          <a:cs typeface="Arial" panose="020B0604020202020204" pitchFamily="34" charset="0"/>
                        </a:rPr>
                        <a:t>Нэр томьёо ба тодорхойлолт</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7594588"/>
                  </a:ext>
                </a:extLst>
              </a:tr>
              <a:tr h="361950">
                <a:tc>
                  <a:txBody>
                    <a:bodyPr/>
                    <a:lstStyle/>
                    <a:p>
                      <a:pPr algn="ctr"/>
                      <a:r>
                        <a:rPr lang="mn-MN" sz="1400" dirty="0" smtClean="0">
                          <a:solidFill>
                            <a:schemeClr val="tx2">
                              <a:lumMod val="50000"/>
                            </a:schemeClr>
                          </a:solidFill>
                        </a:rPr>
                        <a:t>4</a:t>
                      </a:r>
                      <a:endParaRPr lang="en-US" sz="1400" dirty="0">
                        <a:solidFill>
                          <a:schemeClr val="tx2">
                            <a:lumMod val="50000"/>
                          </a:schemeClr>
                        </a:solidFill>
                      </a:endParaRPr>
                    </a:p>
                  </a:txBody>
                  <a:tcPr/>
                </a:tc>
                <a:tc>
                  <a:txBody>
                    <a:bodyPr/>
                    <a:lstStyle/>
                    <a:p>
                      <a:r>
                        <a:rPr lang="mn-MN" sz="1400" dirty="0" smtClean="0">
                          <a:solidFill>
                            <a:schemeClr val="tx2">
                              <a:lumMod val="50000"/>
                            </a:schemeClr>
                          </a:solidFill>
                          <a:latin typeface="Arial" panose="020B0604020202020204" pitchFamily="34" charset="0"/>
                          <a:cs typeface="Arial" panose="020B0604020202020204" pitchFamily="34" charset="0"/>
                        </a:rPr>
                        <a:t>Үйл ажиллагааны тодорхойлолт</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00890312"/>
                  </a:ext>
                </a:extLst>
              </a:tr>
              <a:tr h="361950">
                <a:tc>
                  <a:txBody>
                    <a:bodyPr/>
                    <a:lstStyle/>
                    <a:p>
                      <a:pPr algn="ctr"/>
                      <a:r>
                        <a:rPr lang="mn-MN" sz="1400" dirty="0" smtClean="0">
                          <a:solidFill>
                            <a:schemeClr val="tx2">
                              <a:lumMod val="50000"/>
                            </a:schemeClr>
                          </a:solidFill>
                        </a:rPr>
                        <a:t>5</a:t>
                      </a:r>
                      <a:endParaRPr lang="en-US" sz="1400" dirty="0">
                        <a:solidFill>
                          <a:schemeClr val="tx2">
                            <a:lumMod val="50000"/>
                          </a:schemeClr>
                        </a:solidFill>
                      </a:endParaRPr>
                    </a:p>
                  </a:txBody>
                  <a:tcPr/>
                </a:tc>
                <a:tc>
                  <a:txBody>
                    <a:bodyPr/>
                    <a:lstStyle/>
                    <a:p>
                      <a:r>
                        <a:rPr lang="mn-MN" sz="1400" dirty="0" smtClean="0">
                          <a:solidFill>
                            <a:schemeClr val="tx2">
                              <a:lumMod val="50000"/>
                            </a:schemeClr>
                          </a:solidFill>
                          <a:latin typeface="Arial" panose="020B0604020202020204" pitchFamily="34" charset="0"/>
                          <a:cs typeface="Arial" panose="020B0604020202020204" pitchFamily="34" charset="0"/>
                        </a:rPr>
                        <a:t>Техникийн тодорхойлолт</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185888"/>
                  </a:ext>
                </a:extLst>
              </a:tr>
              <a:tr h="361950">
                <a:tc>
                  <a:txBody>
                    <a:bodyPr/>
                    <a:lstStyle/>
                    <a:p>
                      <a:pPr algn="ctr"/>
                      <a:r>
                        <a:rPr lang="mn-MN" sz="1400" dirty="0" smtClean="0">
                          <a:solidFill>
                            <a:schemeClr val="tx2">
                              <a:lumMod val="50000"/>
                            </a:schemeClr>
                          </a:solidFill>
                        </a:rPr>
                        <a:t>6</a:t>
                      </a:r>
                      <a:endParaRPr lang="en-US" sz="1400" dirty="0">
                        <a:solidFill>
                          <a:schemeClr val="tx2">
                            <a:lumMod val="50000"/>
                          </a:schemeClr>
                        </a:solidFill>
                      </a:endParaRPr>
                    </a:p>
                  </a:txBody>
                  <a:tcPr/>
                </a:tc>
                <a:tc>
                  <a:txBody>
                    <a:bodyPr/>
                    <a:lstStyle/>
                    <a:p>
                      <a:r>
                        <a:rPr lang="ru-RU" sz="1400" dirty="0" smtClean="0">
                          <a:solidFill>
                            <a:schemeClr val="tx2">
                              <a:lumMod val="50000"/>
                            </a:schemeClr>
                          </a:solidFill>
                          <a:latin typeface="Arial" panose="020B0604020202020204" pitchFamily="34" charset="0"/>
                          <a:cs typeface="Arial" panose="020B0604020202020204" pitchFamily="34" charset="0"/>
                        </a:rPr>
                        <a:t>Үйл ажиллагааны туршилтын аргачлал</a:t>
                      </a:r>
                      <a:endParaRPr lang="en-US" sz="1400" dirty="0">
                        <a:solidFill>
                          <a:schemeClr val="tx2">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538210"/>
                  </a:ext>
                </a:extLst>
              </a:tr>
              <a:tr h="457200">
                <a:tc>
                  <a:txBody>
                    <a:bodyPr/>
                    <a:lstStyle/>
                    <a:p>
                      <a:pPr algn="ctr"/>
                      <a:r>
                        <a:rPr lang="mn-MN" sz="1400" dirty="0" smtClean="0">
                          <a:solidFill>
                            <a:schemeClr val="tx2">
                              <a:lumMod val="50000"/>
                            </a:schemeClr>
                          </a:solidFill>
                        </a:rPr>
                        <a:t>7</a:t>
                      </a:r>
                      <a:endParaRPr lang="en-US" sz="1400" dirty="0">
                        <a:solidFill>
                          <a:schemeClr val="tx2">
                            <a:lumMod val="50000"/>
                          </a:schemeClr>
                        </a:solidFill>
                      </a:endParaRPr>
                    </a:p>
                  </a:txBody>
                  <a:tcPr>
                    <a:lnB w="12700" cap="flat" cmpd="sng" algn="ctr">
                      <a:solidFill>
                        <a:schemeClr val="tx1"/>
                      </a:solidFill>
                      <a:prstDash val="solid"/>
                      <a:round/>
                      <a:headEnd type="none" w="med" len="med"/>
                      <a:tailEnd type="none" w="med" len="med"/>
                    </a:lnB>
                  </a:tcPr>
                </a:tc>
                <a:tc>
                  <a:txBody>
                    <a:bodyPr/>
                    <a:lstStyle/>
                    <a:p>
                      <a:r>
                        <a:rPr lang="ru-RU" sz="1400" dirty="0" smtClean="0">
                          <a:solidFill>
                            <a:schemeClr val="tx2">
                              <a:lumMod val="50000"/>
                            </a:schemeClr>
                          </a:solidFill>
                          <a:latin typeface="Arial" panose="020B0604020202020204" pitchFamily="34" charset="0"/>
                          <a:cs typeface="Arial" panose="020B0604020202020204" pitchFamily="34" charset="0"/>
                        </a:rPr>
                        <a:t>Баримт бичигт тавих шаардлага</a:t>
                      </a:r>
                      <a:endParaRPr lang="mn-MN" sz="1400" dirty="0" smtClean="0">
                        <a:solidFill>
                          <a:schemeClr val="tx2">
                            <a:lumMod val="50000"/>
                          </a:schemeClr>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2414277"/>
                  </a:ext>
                </a:extLst>
              </a:tr>
              <a:tr h="457200">
                <a:tc>
                  <a:txBody>
                    <a:bodyPr/>
                    <a:lstStyle/>
                    <a:p>
                      <a:pPr algn="ctr"/>
                      <a:endParaRPr lang="en-US" sz="1400" dirty="0">
                        <a:solidFill>
                          <a:schemeClr val="tx2">
                            <a:lumMod val="50000"/>
                          </a:schemeClr>
                        </a:solidFill>
                      </a:endParaRPr>
                    </a:p>
                  </a:txBody>
                  <a:tcPr>
                    <a:lnT w="12700" cap="flat" cmpd="sng" algn="ctr">
                      <a:solidFill>
                        <a:schemeClr val="tx1"/>
                      </a:solidFill>
                      <a:prstDash val="solid"/>
                      <a:round/>
                      <a:headEnd type="none" w="med" len="med"/>
                      <a:tailEnd type="none" w="med" len="med"/>
                    </a:lnT>
                  </a:tcPr>
                </a:tc>
                <a:tc>
                  <a:txBody>
                    <a:bodyPr/>
                    <a:lstStyle/>
                    <a:p>
                      <a:r>
                        <a:rPr lang="ru-RU" sz="1400" dirty="0" smtClean="0">
                          <a:solidFill>
                            <a:schemeClr val="tx2">
                              <a:lumMod val="50000"/>
                            </a:schemeClr>
                          </a:solidFill>
                          <a:latin typeface="Arial" panose="020B0604020202020204" pitchFamily="34" charset="0"/>
                          <a:cs typeface="Arial" panose="020B0604020202020204" pitchFamily="34" charset="0"/>
                        </a:rPr>
                        <a:t>А </a:t>
                      </a:r>
                      <a:r>
                        <a:rPr lang="mn-MN" sz="1400" dirty="0" smtClean="0">
                          <a:solidFill>
                            <a:schemeClr val="tx2">
                              <a:lumMod val="50000"/>
                            </a:schemeClr>
                          </a:solidFill>
                          <a:latin typeface="Arial" panose="020B0604020202020204" pitchFamily="34" charset="0"/>
                          <a:cs typeface="Arial" panose="020B0604020202020204" pitchFamily="34" charset="0"/>
                        </a:rPr>
                        <a:t>хавсралт</a:t>
                      </a:r>
                      <a:r>
                        <a:rPr lang="mn-MN" sz="1400" baseline="0" dirty="0" smtClean="0">
                          <a:solidFill>
                            <a:schemeClr val="tx2">
                              <a:lumMod val="50000"/>
                            </a:schemeClr>
                          </a:solidFill>
                          <a:latin typeface="Arial" panose="020B0604020202020204" pitchFamily="34" charset="0"/>
                          <a:cs typeface="Arial" panose="020B0604020202020204" pitchFamily="34" charset="0"/>
                        </a:rPr>
                        <a:t> болон </a:t>
                      </a:r>
                      <a:r>
                        <a:rPr lang="ru-RU" sz="1400" dirty="0" smtClean="0">
                          <a:solidFill>
                            <a:schemeClr val="tx2">
                              <a:lumMod val="50000"/>
                            </a:schemeClr>
                          </a:solidFill>
                          <a:latin typeface="Arial" panose="020B0604020202020204" pitchFamily="34" charset="0"/>
                          <a:cs typeface="Arial" panose="020B0604020202020204" pitchFamily="34" charset="0"/>
                        </a:rPr>
                        <a:t>зураг, хүснэгтүүдээс бүрдэнэ.</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95391299"/>
                  </a:ext>
                </a:extLst>
              </a:tr>
            </a:tbl>
          </a:graphicData>
        </a:graphic>
      </p:graphicFrame>
    </p:spTree>
    <p:extLst>
      <p:ext uri="{BB962C8B-B14F-4D97-AF65-F5344CB8AC3E}">
        <p14:creationId xmlns:p14="http://schemas.microsoft.com/office/powerpoint/2010/main" val="342791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347679" cy="1143000"/>
          </a:xfrm>
        </p:spPr>
        <p:txBody>
          <a:bodyPr/>
          <a:lstStyle/>
          <a:p>
            <a:r>
              <a:rPr lang="en-US" sz="4800" b="1" dirty="0">
                <a:solidFill>
                  <a:schemeClr val="accent1">
                    <a:lumMod val="75000"/>
                  </a:schemeClr>
                </a:solidFill>
                <a:effectLst>
                  <a:reflection blurRad="12700" stA="50000" endPos="50000" dist="5000" dir="5400000" sy="-100000" rotWithShape="0"/>
                </a:effectLst>
                <a:latin typeface="Arial" pitchFamily="34" charset="0"/>
                <a:cs typeface="Arial" pitchFamily="34" charset="0"/>
              </a:rPr>
              <a:t/>
            </a:r>
            <a:br>
              <a:rPr lang="en-US" sz="4800" b="1" dirty="0">
                <a:solidFill>
                  <a:schemeClr val="accent1">
                    <a:lumMod val="75000"/>
                  </a:schemeClr>
                </a:solidFill>
                <a:effectLst>
                  <a:reflection blurRad="12700" stA="50000" endPos="50000" dist="5000" dir="5400000" sy="-100000" rotWithShape="0"/>
                </a:effectLst>
                <a:latin typeface="Arial" pitchFamily="34" charset="0"/>
                <a:cs typeface="Arial" pitchFamily="34" charset="0"/>
              </a:rPr>
            </a:br>
            <a:endParaRPr lang="en-US" dirty="0"/>
          </a:p>
        </p:txBody>
      </p:sp>
      <p:sp>
        <p:nvSpPr>
          <p:cNvPr id="3" name="Subtitle 2"/>
          <p:cNvSpPr>
            <a:spLocks noGrp="1"/>
          </p:cNvSpPr>
          <p:nvPr>
            <p:ph type="subTitle" idx="1"/>
          </p:nvPr>
        </p:nvSpPr>
        <p:spPr>
          <a:xfrm>
            <a:off x="381000" y="609599"/>
            <a:ext cx="8286205" cy="5257801"/>
          </a:xfrm>
        </p:spPr>
        <p:txBody>
          <a:bodyPr/>
          <a:lstStyle/>
          <a:p>
            <a:pPr>
              <a:lnSpc>
                <a:spcPct val="120000"/>
              </a:lnSpc>
              <a:tabLst>
                <a:tab pos="171450" algn="l"/>
              </a:tabLst>
            </a:pPr>
            <a:r>
              <a:rPr lang="mn-MN" b="1" kern="100" dirty="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Стандартыг боловсруулах үндэслэл</a:t>
            </a:r>
            <a:endParaRPr lang="mn-MN"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tabLst>
                <a:tab pos="171450" algn="l"/>
              </a:tabLst>
            </a:pPr>
            <a:r>
              <a:rPr lang="mn-MN" dirty="0">
                <a:solidFill>
                  <a:schemeClr val="tx2">
                    <a:lumMod val="50000"/>
                  </a:schemeClr>
                </a:solidFill>
                <a:latin typeface="Arial" panose="020B0604020202020204" pitchFamily="34" charset="0"/>
                <a:cs typeface="Arial" panose="020B0604020202020204" pitchFamily="34" charset="0"/>
              </a:rPr>
              <a:t>УИХ-ын 2010 оны 48 дугаар тогтоолоор баталсан “Үндэсний аюулгүй байдлын үзэл баримтлал”-ын 3 дугаар </a:t>
            </a:r>
            <a:r>
              <a:rPr lang="mn-MN" dirty="0" smtClean="0">
                <a:solidFill>
                  <a:schemeClr val="tx2">
                    <a:lumMod val="50000"/>
                  </a:schemeClr>
                </a:solidFill>
                <a:latin typeface="Arial" panose="020B0604020202020204" pitchFamily="34" charset="0"/>
                <a:cs typeface="Arial" panose="020B0604020202020204" pitchFamily="34" charset="0"/>
              </a:rPr>
              <a:t>зүйлийн </a:t>
            </a:r>
            <a:r>
              <a:rPr lang="mn-MN" dirty="0">
                <a:solidFill>
                  <a:schemeClr val="tx2">
                    <a:lumMod val="50000"/>
                  </a:schemeClr>
                </a:solidFill>
                <a:latin typeface="Arial" panose="020B0604020202020204" pitchFamily="34" charset="0"/>
                <a:cs typeface="Arial" panose="020B0604020202020204" pitchFamily="34" charset="0"/>
              </a:rPr>
              <a:t>Эдийн засгийн аюулгүй байдлын 3.2.1.2-дахь </a:t>
            </a:r>
            <a:r>
              <a:rPr lang="mn-MN" dirty="0" smtClean="0">
                <a:solidFill>
                  <a:schemeClr val="tx2">
                    <a:lumMod val="50000"/>
                  </a:schemeClr>
                </a:solidFill>
                <a:latin typeface="Arial" panose="020B0604020202020204" pitchFamily="34" charset="0"/>
                <a:cs typeface="Arial" panose="020B0604020202020204" pitchFamily="34" charset="0"/>
              </a:rPr>
              <a:t>хэсэгт, “Хүн амын амьдралын үндсэн хэрэгцээ, эдийн засгийн бие даасан, хэвийн үйл ажиллагааг  хангах, үндэсний  аюулгүй  байдлыг баталгаажуулахад стратегийн ач холбогдолтой эрчим хүчний салбарыг олон улс, Европын Холбооны стандартад нийцүүлэн хөгжүүлнэ”; УИХ-аас </a:t>
            </a:r>
            <a:r>
              <a:rPr lang="mn-MN" dirty="0">
                <a:solidFill>
                  <a:schemeClr val="tx2">
                    <a:lumMod val="50000"/>
                  </a:schemeClr>
                </a:solidFill>
                <a:latin typeface="Arial" panose="020B0604020202020204" pitchFamily="34" charset="0"/>
                <a:cs typeface="Arial" panose="020B0604020202020204" pitchFamily="34" charset="0"/>
              </a:rPr>
              <a:t>2015 онд баталсан Төрөөс ЭХ-ний талаар баримтлах бодлогын </a:t>
            </a:r>
            <a:r>
              <a:rPr lang="en-US" dirty="0">
                <a:solidFill>
                  <a:schemeClr val="tx2">
                    <a:lumMod val="50000"/>
                  </a:schemeClr>
                </a:solidFill>
                <a:latin typeface="Arial" panose="020B0604020202020204" pitchFamily="34" charset="0"/>
                <a:cs typeface="Arial" panose="020B0604020202020204" pitchFamily="34" charset="0"/>
              </a:rPr>
              <a:t>I </a:t>
            </a:r>
            <a:r>
              <a:rPr lang="mn-MN" dirty="0">
                <a:solidFill>
                  <a:schemeClr val="tx2">
                    <a:lumMod val="50000"/>
                  </a:schemeClr>
                </a:solidFill>
                <a:latin typeface="Arial" panose="020B0604020202020204" pitchFamily="34" charset="0"/>
                <a:cs typeface="Arial" panose="020B0604020202020204" pitchFamily="34" charset="0"/>
              </a:rPr>
              <a:t>үе шат буюу </a:t>
            </a:r>
            <a:r>
              <a:rPr lang="mn-MN" dirty="0" smtClean="0">
                <a:solidFill>
                  <a:schemeClr val="tx2">
                    <a:lumMod val="50000"/>
                  </a:schemeClr>
                </a:solidFill>
                <a:latin typeface="Arial" panose="020B0604020202020204" pitchFamily="34" charset="0"/>
                <a:cs typeface="Arial" panose="020B0604020202020204" pitchFamily="34" charset="0"/>
              </a:rPr>
              <a:t>2015-2023 </a:t>
            </a:r>
            <a:r>
              <a:rPr lang="mn-MN" dirty="0">
                <a:solidFill>
                  <a:schemeClr val="tx2">
                    <a:lumMod val="50000"/>
                  </a:schemeClr>
                </a:solidFill>
                <a:latin typeface="Arial" panose="020B0604020202020204" pitchFamily="34" charset="0"/>
                <a:cs typeface="Arial" panose="020B0604020202020204" pitchFamily="34" charset="0"/>
              </a:rPr>
              <a:t>онд “олон улсын стандартыг нутагшуулах, эрх зүйн орчныг  </a:t>
            </a:r>
            <a:r>
              <a:rPr lang="mn-MN" dirty="0" smtClean="0">
                <a:solidFill>
                  <a:schemeClr val="tx2">
                    <a:lumMod val="50000"/>
                  </a:schemeClr>
                </a:solidFill>
                <a:latin typeface="Arial" panose="020B0604020202020204" pitchFamily="34" charset="0"/>
                <a:cs typeface="Arial" panose="020B0604020202020204" pitchFamily="34" charset="0"/>
              </a:rPr>
              <a:t>сайжруулахаар” тус </a:t>
            </a:r>
            <a:r>
              <a:rPr lang="mn-MN" dirty="0">
                <a:solidFill>
                  <a:schemeClr val="tx2">
                    <a:lumMod val="50000"/>
                  </a:schemeClr>
                </a:solidFill>
                <a:latin typeface="Arial" panose="020B0604020202020204" pitchFamily="34" charset="0"/>
                <a:cs typeface="Arial" panose="020B0604020202020204" pitchFamily="34" charset="0"/>
              </a:rPr>
              <a:t>тус </a:t>
            </a:r>
            <a:r>
              <a:rPr lang="mn-MN" dirty="0" smtClean="0">
                <a:solidFill>
                  <a:schemeClr val="tx2">
                    <a:lumMod val="50000"/>
                  </a:schemeClr>
                </a:solidFill>
                <a:latin typeface="Arial" panose="020B0604020202020204" pitchFamily="34" charset="0"/>
                <a:cs typeface="Arial" panose="020B0604020202020204" pitchFamily="34" charset="0"/>
              </a:rPr>
              <a:t>заасан.</a:t>
            </a:r>
          </a:p>
          <a:p>
            <a:pPr lvl="0">
              <a:lnSpc>
                <a:spcPct val="120000"/>
              </a:lnSpc>
              <a:tabLst>
                <a:tab pos="171450" algn="l"/>
              </a:tabLst>
            </a:pPr>
            <a:r>
              <a:rPr lang="mn-MN" b="1" kern="100" dirty="0" smtClean="0">
                <a:solidFill>
                  <a:srgbClr val="1F497D">
                    <a:lumMod val="75000"/>
                  </a:srgbClr>
                </a:solidFill>
                <a:latin typeface="Arial" panose="020B0604020202020204" pitchFamily="34" charset="0"/>
                <a:ea typeface="Times New Roman" panose="02020603050405020304" pitchFamily="18" charset="0"/>
                <a:cs typeface="Arial" panose="020B0604020202020204" pitchFamily="34" charset="0"/>
              </a:rPr>
              <a:t>Стандартыг орчуулах шаардлага</a:t>
            </a:r>
            <a:endParaRPr lang="mn-MN" b="1" kern="100" dirty="0">
              <a:solidFill>
                <a:srgbClr val="1F497D">
                  <a:lumMod val="75000"/>
                </a:srgbClr>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20000"/>
              </a:lnSpc>
              <a:tabLst>
                <a:tab pos="171450" algn="l"/>
              </a:tabLst>
            </a:pPr>
            <a:r>
              <a:rPr lang="mn-MN" kern="100" dirty="0">
                <a:solidFill>
                  <a:srgbClr val="1F497D">
                    <a:lumMod val="50000"/>
                  </a:srgbClr>
                </a:solidFill>
                <a:latin typeface="Arial" panose="020B0604020202020204" pitchFamily="34" charset="0"/>
                <a:ea typeface="Times New Roman" panose="02020603050405020304" pitchFamily="18" charset="0"/>
                <a:cs typeface="Arial" panose="020B0604020202020204" pitchFamily="34" charset="0"/>
              </a:rPr>
              <a:t>ЭХЭЗХ-ийн </a:t>
            </a:r>
            <a:r>
              <a:rPr lang="mn-MN" kern="100" dirty="0" smtClean="0">
                <a:solidFill>
                  <a:srgbClr val="1F497D">
                    <a:lumMod val="50000"/>
                  </a:srgbClr>
                </a:solidFill>
                <a:latin typeface="Arial" panose="020B0604020202020204" pitchFamily="34" charset="0"/>
                <a:ea typeface="Times New Roman" panose="02020603050405020304" pitchFamily="18" charset="0"/>
                <a:cs typeface="Arial" panose="020B0604020202020204" pitchFamily="34" charset="0"/>
              </a:rPr>
              <a:t>Нормчлолын </a:t>
            </a:r>
            <a:r>
              <a:rPr lang="mn-MN" kern="100" dirty="0">
                <a:solidFill>
                  <a:srgbClr val="1F497D">
                    <a:lumMod val="50000"/>
                  </a:srgbClr>
                </a:solidFill>
                <a:latin typeface="Arial" panose="020B0604020202020204" pitchFamily="34" charset="0"/>
                <a:ea typeface="Times New Roman" panose="02020603050405020304" pitchFamily="18" charset="0"/>
                <a:cs typeface="Arial" panose="020B0604020202020204" pitchFamily="34" charset="0"/>
              </a:rPr>
              <a:t>сангийн </a:t>
            </a:r>
            <a:r>
              <a:rPr lang="mn-MN" kern="100" dirty="0" smtClean="0">
                <a:solidFill>
                  <a:srgbClr val="1F497D">
                    <a:lumMod val="50000"/>
                  </a:srgbClr>
                </a:solidFill>
                <a:latin typeface="Arial" panose="020B0604020202020204" pitchFamily="34" charset="0"/>
                <a:ea typeface="Times New Roman" panose="02020603050405020304" pitchFamily="18" charset="0"/>
                <a:cs typeface="Arial" panose="020B0604020202020204" pitchFamily="34" charset="0"/>
              </a:rPr>
              <a:t>2020 </a:t>
            </a:r>
            <a:r>
              <a:rPr lang="mn-MN" kern="100" dirty="0">
                <a:solidFill>
                  <a:srgbClr val="1F497D">
                    <a:lumMod val="50000"/>
                  </a:srgbClr>
                </a:solidFill>
                <a:latin typeface="Arial" panose="020B0604020202020204" pitchFamily="34" charset="0"/>
                <a:ea typeface="Times New Roman" panose="02020603050405020304" pitchFamily="18" charset="0"/>
                <a:cs typeface="Arial" panose="020B0604020202020204" pitchFamily="34" charset="0"/>
              </a:rPr>
              <a:t>оны төлөвлөгөөнд тусгасны дагуу стандартын төслийг шинээр боловсруулж, </a:t>
            </a:r>
            <a:r>
              <a:rPr lang="mn-MN" kern="100" dirty="0" smtClean="0">
                <a:solidFill>
                  <a:srgbClr val="1F497D">
                    <a:lumMod val="50000"/>
                  </a:srgbClr>
                </a:solidFill>
                <a:latin typeface="Arial" panose="020B0604020202020204" pitchFamily="34" charset="0"/>
                <a:ea typeface="Times New Roman" panose="02020603050405020304" pitchFamily="18" charset="0"/>
                <a:cs typeface="Arial" panose="020B0604020202020204" pitchFamily="34" charset="0"/>
              </a:rPr>
              <a:t>СХЗГ-ын ЭХ-ний </a:t>
            </a:r>
            <a:r>
              <a:rPr lang="mn-MN" kern="100" dirty="0">
                <a:solidFill>
                  <a:srgbClr val="1F497D">
                    <a:lumMod val="50000"/>
                  </a:srgbClr>
                </a:solidFill>
                <a:latin typeface="Arial" panose="020B0604020202020204" pitchFamily="34" charset="0"/>
                <a:ea typeface="Times New Roman" panose="02020603050405020304" pitchFamily="18" charset="0"/>
                <a:cs typeface="Arial" panose="020B0604020202020204" pitchFamily="34" charset="0"/>
              </a:rPr>
              <a:t>стандартчиллын ТХ-ны </a:t>
            </a:r>
            <a:r>
              <a:rPr lang="mn-MN" kern="100" dirty="0" smtClean="0">
                <a:solidFill>
                  <a:srgbClr val="1F497D">
                    <a:lumMod val="50000"/>
                  </a:srgbClr>
                </a:solidFill>
                <a:latin typeface="Arial" panose="020B0604020202020204" pitchFamily="34" charset="0"/>
                <a:ea typeface="Times New Roman" panose="02020603050405020304" pitchFamily="18" charset="0"/>
                <a:cs typeface="Arial" panose="020B0604020202020204" pitchFamily="34" charset="0"/>
              </a:rPr>
              <a:t>2021-2022 </a:t>
            </a:r>
            <a:r>
              <a:rPr lang="mn-MN" kern="100" dirty="0">
                <a:solidFill>
                  <a:srgbClr val="1F497D">
                    <a:lumMod val="50000"/>
                  </a:srgbClr>
                </a:solidFill>
                <a:latin typeface="Arial" panose="020B0604020202020204" pitchFamily="34" charset="0"/>
                <a:ea typeface="Times New Roman" panose="02020603050405020304" pitchFamily="18" charset="0"/>
                <a:cs typeface="Arial" panose="020B0604020202020204" pitchFamily="34" charset="0"/>
              </a:rPr>
              <a:t>оны хөтөлбөрт батлуулахаар шийдвэрлэсэн.</a:t>
            </a:r>
          </a:p>
          <a:p>
            <a:pPr algn="just">
              <a:lnSpc>
                <a:spcPct val="120000"/>
              </a:lnSpc>
              <a:tabLst>
                <a:tab pos="171450" algn="l"/>
              </a:tabLst>
            </a:pPr>
            <a:endParaRPr lang="mn-MN" dirty="0" smtClean="0">
              <a:solidFill>
                <a:schemeClr val="tx2">
                  <a:lumMod val="50000"/>
                </a:schemeClr>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A4A955-3D37-4C2D-8E4E-0F17BB2A77FA}"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Rectangle 4"/>
          <p:cNvSpPr/>
          <p:nvPr/>
        </p:nvSpPr>
        <p:spPr>
          <a:xfrm>
            <a:off x="1981200" y="88384"/>
            <a:ext cx="6477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10269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838200"/>
            <a:ext cx="8153400" cy="4495800"/>
          </a:xfrm>
        </p:spPr>
        <p:txBody>
          <a:bodyPr/>
          <a:lstStyle/>
          <a:p>
            <a:pPr lvl="0"/>
            <a:r>
              <a:rPr lang="mn-MN" sz="2000" b="1" kern="100" dirty="0">
                <a:solidFill>
                  <a:srgbClr val="1F497D"/>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rgbClr val="1F497D"/>
                </a:solidFill>
                <a:latin typeface="Arial" panose="020B0604020202020204" pitchFamily="34" charset="0"/>
                <a:ea typeface="Calibri" panose="020F0502020204030204" pitchFamily="34" charset="0"/>
                <a:cs typeface="Arial" panose="020B0604020202020204" pitchFamily="34" charset="0"/>
              </a:rPr>
              <a:t>тандартын төсөлд</a:t>
            </a:r>
            <a:r>
              <a:rPr lang="mn-MN" sz="2000" b="1" kern="100" dirty="0">
                <a:solidFill>
                  <a:srgbClr val="1F497D"/>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kern="100" dirty="0">
              <a:solidFill>
                <a:srgbClr val="1F497D"/>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fld id="{46A4A955-3D37-4C2D-8E4E-0F17BB2A77FA}" type="datetime1">
              <a:rPr lang="en-US" smtClean="0">
                <a:solidFill>
                  <a:prstClr val="black">
                    <a:tint val="75000"/>
                  </a:prstClr>
                </a:solidFill>
              </a:rPr>
              <a:pPr/>
              <a:t>6/2/2022</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295400" y="23813"/>
            <a:ext cx="7773074" cy="509587"/>
          </a:xfrm>
          <a:prstGeom prst="rect">
            <a:avLst/>
          </a:prstGeom>
        </p:spPr>
      </p:pic>
      <p:graphicFrame>
        <p:nvGraphicFramePr>
          <p:cNvPr id="7" name="Table 6"/>
          <p:cNvGraphicFramePr>
            <a:graphicFrameLocks noGrp="1"/>
          </p:cNvGraphicFramePr>
          <p:nvPr>
            <p:extLst/>
          </p:nvPr>
        </p:nvGraphicFramePr>
        <p:xfrm>
          <a:off x="454531" y="1342237"/>
          <a:ext cx="8384669" cy="1639509"/>
        </p:xfrm>
        <a:graphic>
          <a:graphicData uri="http://schemas.openxmlformats.org/drawingml/2006/table">
            <a:tbl>
              <a:tblPr firstRow="1" firstCol="1" bandRow="1"/>
              <a:tblGrid>
                <a:gridCol w="307469">
                  <a:extLst>
                    <a:ext uri="{9D8B030D-6E8A-4147-A177-3AD203B41FA5}">
                      <a16:colId xmlns:a16="http://schemas.microsoft.com/office/drawing/2014/main" val="3976401752"/>
                    </a:ext>
                  </a:extLst>
                </a:gridCol>
                <a:gridCol w="2758025">
                  <a:extLst>
                    <a:ext uri="{9D8B030D-6E8A-4147-A177-3AD203B41FA5}">
                      <a16:colId xmlns:a16="http://schemas.microsoft.com/office/drawing/2014/main" val="1428405530"/>
                    </a:ext>
                  </a:extLst>
                </a:gridCol>
                <a:gridCol w="3550501">
                  <a:extLst>
                    <a:ext uri="{9D8B030D-6E8A-4147-A177-3AD203B41FA5}">
                      <a16:colId xmlns:a16="http://schemas.microsoft.com/office/drawing/2014/main" val="2736689487"/>
                    </a:ext>
                  </a:extLst>
                </a:gridCol>
                <a:gridCol w="1768674">
                  <a:extLst>
                    <a:ext uri="{9D8B030D-6E8A-4147-A177-3AD203B41FA5}">
                      <a16:colId xmlns:a16="http://schemas.microsoft.com/office/drawing/2014/main" val="208157142"/>
                    </a:ext>
                  </a:extLst>
                </a:gridCol>
              </a:tblGrid>
              <a:tr h="269560">
                <a:tc>
                  <a:txBody>
                    <a:bodyPr/>
                    <a:lstStyle/>
                    <a:p>
                      <a:pPr algn="ctr">
                        <a:lnSpc>
                          <a:spcPct val="107000"/>
                        </a:lnSpc>
                        <a:spcAft>
                          <a:spcPts val="0"/>
                        </a:spcAft>
                      </a:pPr>
                      <a:r>
                        <a:rPr lang="mn-MN" sz="1200" b="1" kern="10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kern="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Байгууллагууд</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kern="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b="1" kern="1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2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204318"/>
                  </a:ext>
                </a:extLst>
              </a:tr>
              <a:tr h="644839">
                <a:tc>
                  <a:txBody>
                    <a:bodyPr/>
                    <a:lstStyle/>
                    <a:p>
                      <a:pPr algn="ctr">
                        <a:lnSpc>
                          <a:spcPct val="85000"/>
                        </a:lnSpc>
                        <a:spcAft>
                          <a:spcPts val="0"/>
                        </a:spcAft>
                      </a:pPr>
                      <a:r>
                        <a:rPr lang="en-US" sz="1200" b="1"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a:t>
                      </a:r>
                      <a:endParaRPr lang="en-US" sz="1200" b="1"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ЭБЦТС ТӨХК</a:t>
                      </a: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 </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ЦДҮС, ДЦС2 ТӨХК, ДЦС3 ТӨХК, ДЦС3 ТӨХК, ЭХХТ, ЭХЗХ, ДҮТ ТӨХХК, ДҮТ ТӨХХК</a:t>
                      </a:r>
                    </a:p>
                    <a:p>
                      <a:pPr marL="0" marR="0" indent="0" algn="ctr" defTabSz="457200" rtl="0" eaLnBrk="1" fontAlgn="auto" latinLnBrk="0" hangingPunct="1">
                        <a:lnSpc>
                          <a:spcPct val="107000"/>
                        </a:lnSpc>
                        <a:spcBef>
                          <a:spcPts val="0"/>
                        </a:spcBef>
                        <a:spcAft>
                          <a:spcPts val="0"/>
                        </a:spcAft>
                        <a:buClrTx/>
                        <a:buSzTx/>
                        <a:buFontTx/>
                        <a:buNone/>
                        <a:tabLst/>
                        <a:defRPr/>
                      </a:pPr>
                      <a:endParaRPr lang="mn-MN" sz="1200" kern="1200" dirty="0" smtClean="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mn-MN" sz="1200" kern="1200" dirty="0">
                          <a:solidFill>
                            <a:schemeClr val="accent1">
                              <a:lumMod val="50000"/>
                            </a:schemeClr>
                          </a:solidFill>
                          <a:latin typeface="Arial" panose="020B0604020202020204" pitchFamily="34" charset="0"/>
                          <a:ea typeface="SimSun" panose="02010600030101010101" pitchFamily="2" charset="-122"/>
                          <a:cs typeface="+mn-cs"/>
                        </a:rPr>
                        <a:t>Эдгээр компаниудаас стандартын төсөлд оруулах нэмэлт санал ирүүлээгүй.</a:t>
                      </a:r>
                      <a:endParaRPr lang="en-US" sz="1200" kern="1200" dirty="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mn-MN" sz="1200" kern="1200" dirty="0">
                          <a:solidFill>
                            <a:schemeClr val="accent1">
                              <a:lumMod val="50000"/>
                            </a:schemeClr>
                          </a:solidFill>
                          <a:latin typeface="Arial" panose="020B0604020202020204" pitchFamily="34" charset="0"/>
                          <a:ea typeface="SimSun" panose="02010600030101010101" pitchFamily="2" charset="-122"/>
                          <a:cs typeface="+mn-cs"/>
                        </a:rPr>
                        <a:t>-</a:t>
                      </a:r>
                      <a:endParaRPr lang="en-US" sz="1200" kern="1200" dirty="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083389"/>
                  </a:ext>
                </a:extLst>
              </a:tr>
              <a:tr h="428334">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2</a:t>
                      </a:r>
                      <a:endParaRPr lang="en-US" sz="1200" kern="1200" dirty="0" smtClean="0">
                        <a:solidFill>
                          <a:schemeClr val="accent1">
                            <a:lumMod val="50000"/>
                          </a:schemeClr>
                        </a:solidFill>
                        <a:latin typeface="Arial" panose="020B0604020202020204" pitchFamily="34" charset="0"/>
                        <a:ea typeface="SimSun" panose="02010600030101010101" pitchFamily="2" charset="-122"/>
                        <a:cs typeface="+mn-cs"/>
                      </a:endParaRPr>
                    </a:p>
                    <a:p>
                      <a:pPr marL="0" marR="0" lvl="0" indent="0" algn="just" defTabSz="457200" rtl="0" eaLnBrk="1" fontAlgn="auto" latinLnBrk="0" hangingPunct="1">
                        <a:lnSpc>
                          <a:spcPct val="107000"/>
                        </a:lnSpc>
                        <a:spcBef>
                          <a:spcPts val="0"/>
                        </a:spcBef>
                        <a:spcAft>
                          <a:spcPts val="0"/>
                        </a:spcAft>
                        <a:buClrTx/>
                        <a:buSzTx/>
                        <a:buFontTx/>
                        <a:buNone/>
                        <a:tabLst/>
                        <a:defRPr/>
                      </a:pPr>
                      <a:endParaRPr lang="en-US" sz="1200" kern="1200" dirty="0">
                        <a:solidFill>
                          <a:schemeClr val="accent1">
                            <a:lumMod val="50000"/>
                          </a:schemeClr>
                        </a:solidFill>
                        <a:latin typeface="Arial" panose="020B0604020202020204" pitchFamily="34" charset="0"/>
                        <a:ea typeface="SimSu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ШУТИС-ЭХС</a:t>
                      </a: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 СХЗГ, </a:t>
                      </a: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БЗӨБЦТС</a:t>
                      </a: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 ТӨХК, </a:t>
                      </a: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ЭБЦТС</a:t>
                      </a: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 ТӨХК,</a:t>
                      </a:r>
                      <a:r>
                        <a:rPr lang="en-US" sz="1200" kern="1200" dirty="0" smtClean="0">
                          <a:solidFill>
                            <a:schemeClr val="accent1">
                              <a:lumMod val="50000"/>
                            </a:schemeClr>
                          </a:solidFill>
                          <a:latin typeface="Arial" panose="020B0604020202020204" pitchFamily="34" charset="0"/>
                          <a:ea typeface="SimSun" panose="02010600030101010101" pitchFamily="2" charset="-122"/>
                          <a:cs typeface="+mn-cs"/>
                        </a:rPr>
                        <a:t> </a:t>
                      </a:r>
                      <a:r>
                        <a:rPr lang="mn-MN" sz="1200" kern="1200" dirty="0" smtClean="0">
                          <a:solidFill>
                            <a:schemeClr val="accent1">
                              <a:lumMod val="50000"/>
                            </a:schemeClr>
                          </a:solidFill>
                          <a:latin typeface="Arial" panose="020B0604020202020204" pitchFamily="34" charset="0"/>
                          <a:ea typeface="SimSun" panose="02010600030101010101" pitchFamily="2" charset="-122"/>
                          <a:cs typeface="+mn-cs"/>
                        </a:rPr>
                        <a:t>“СЭХҮТ”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ru-RU" sz="1200" kern="1200" dirty="0" smtClean="0">
                          <a:solidFill>
                            <a:schemeClr val="accent1">
                              <a:lumMod val="50000"/>
                            </a:schemeClr>
                          </a:solidFill>
                          <a:latin typeface="Arial" panose="020B0604020202020204" pitchFamily="34" charset="0"/>
                          <a:ea typeface="SimSun" panose="02010600030101010101" pitchFamily="2" charset="-122"/>
                          <a:cs typeface="+mn-cs"/>
                        </a:rPr>
                        <a:t>Стандартын төсөлд санал ирүүлээгүй болно.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85000"/>
                        </a:lnSpc>
                        <a:spcAft>
                          <a:spcPts val="0"/>
                        </a:spcAft>
                        <a:buFont typeface="+mj-lt"/>
                        <a:buNone/>
                      </a:pPr>
                      <a:r>
                        <a:rPr lang="mn-MN" sz="1200" dirty="0" smtClean="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611024"/>
                  </a:ext>
                </a:extLst>
              </a:tr>
            </a:tbl>
          </a:graphicData>
        </a:graphic>
      </p:graphicFrame>
    </p:spTree>
    <p:extLst>
      <p:ext uri="{BB962C8B-B14F-4D97-AF65-F5344CB8AC3E}">
        <p14:creationId xmlns:p14="http://schemas.microsoft.com/office/powerpoint/2010/main" val="1896366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762000"/>
            <a:ext cx="8386156" cy="990600"/>
          </a:xfrm>
        </p:spPr>
        <p:txBody>
          <a:bodyPr/>
          <a:lstStyle/>
          <a:p>
            <a:r>
              <a:rPr lang="mn-MN" sz="2000" b="1" dirty="0">
                <a:solidFill>
                  <a:schemeClr val="accent1">
                    <a:lumMod val="50000"/>
                  </a:schemeClr>
                </a:solidFill>
                <a:latin typeface="Arial" panose="020B0604020202020204" pitchFamily="34" charset="0"/>
                <a:cs typeface="Arial" panose="020B0604020202020204" pitchFamily="34" charset="0"/>
              </a:rPr>
              <a:t>9</a:t>
            </a:r>
            <a:r>
              <a:rPr lang="mn-MN" sz="2000" b="1" dirty="0" smtClean="0">
                <a:solidFill>
                  <a:schemeClr val="accent1">
                    <a:lumMod val="50000"/>
                  </a:schemeClr>
                </a:solidFill>
                <a:latin typeface="Arial" panose="020B0604020202020204" pitchFamily="34" charset="0"/>
                <a:cs typeface="Arial" panose="020B0604020202020204" pitchFamily="34" charset="0"/>
              </a:rPr>
              <a:t>. </a:t>
            </a:r>
            <a:r>
              <a:rPr lang="en-US" sz="2000" b="1" dirty="0">
                <a:solidFill>
                  <a:schemeClr val="accent1">
                    <a:lumMod val="50000"/>
                  </a:schemeClr>
                </a:solidFill>
                <a:latin typeface="Arial" panose="020B0604020202020204" pitchFamily="34" charset="0"/>
                <a:cs typeface="Arial" panose="020B0604020202020204" pitchFamily="34" charset="0"/>
              </a:rPr>
              <a:t>MNS IEC </a:t>
            </a:r>
            <a:r>
              <a:rPr lang="en-US" sz="2000" b="1" dirty="0" smtClean="0">
                <a:solidFill>
                  <a:schemeClr val="accent1">
                    <a:lumMod val="50000"/>
                  </a:schemeClr>
                </a:solidFill>
                <a:latin typeface="Arial" panose="020B0604020202020204" pitchFamily="34" charset="0"/>
                <a:cs typeface="Arial" panose="020B0604020202020204" pitchFamily="34" charset="0"/>
              </a:rPr>
              <a:t>60071-1</a:t>
            </a:r>
            <a:r>
              <a:rPr lang="mn-MN" sz="2000" b="1" dirty="0" smtClean="0">
                <a:solidFill>
                  <a:schemeClr val="accent1">
                    <a:lumMod val="50000"/>
                  </a:schemeClr>
                </a:solidFill>
                <a:latin typeface="Arial" panose="020B0604020202020204" pitchFamily="34" charset="0"/>
                <a:cs typeface="Arial" panose="020B0604020202020204" pitchFamily="34" charset="0"/>
              </a:rPr>
              <a:t> </a:t>
            </a:r>
            <a:r>
              <a:rPr lang="en-US" sz="2000" b="1" dirty="0" smtClean="0">
                <a:solidFill>
                  <a:schemeClr val="accent1">
                    <a:lumMod val="50000"/>
                  </a:schemeClr>
                </a:solidFill>
                <a:latin typeface="Arial" panose="020B0604020202020204" pitchFamily="34" charset="0"/>
                <a:cs typeface="Arial" panose="020B0604020202020204" pitchFamily="34" charset="0"/>
              </a:rPr>
              <a:t>“</a:t>
            </a:r>
            <a:r>
              <a:rPr lang="mn-MN" sz="2000" b="1" dirty="0">
                <a:solidFill>
                  <a:schemeClr val="accent1">
                    <a:lumMod val="50000"/>
                  </a:schemeClr>
                </a:solidFill>
                <a:latin typeface="Arial" panose="020B0604020202020204" pitchFamily="34" charset="0"/>
                <a:cs typeface="Arial" panose="020B0604020202020204" pitchFamily="34" charset="0"/>
              </a:rPr>
              <a:t>Тусгаарлагыг нийцүүлэх </a:t>
            </a:r>
            <a:r>
              <a:rPr lang="mn-MN" sz="2000" b="1" dirty="0" smtClean="0">
                <a:solidFill>
                  <a:schemeClr val="accent1">
                    <a:lumMod val="50000"/>
                  </a:schemeClr>
                </a:solidFill>
                <a:latin typeface="Arial" panose="020B0604020202020204" pitchFamily="34" charset="0"/>
                <a:cs typeface="Arial" panose="020B0604020202020204" pitchFamily="34" charset="0"/>
              </a:rPr>
              <a:t>– 1 </a:t>
            </a:r>
            <a:r>
              <a:rPr lang="mn-MN" sz="2000" b="1" dirty="0">
                <a:solidFill>
                  <a:schemeClr val="accent1">
                    <a:lumMod val="50000"/>
                  </a:schemeClr>
                </a:solidFill>
                <a:latin typeface="Arial" panose="020B0604020202020204" pitchFamily="34" charset="0"/>
                <a:cs typeface="Arial" panose="020B0604020202020204" pitchFamily="34" charset="0"/>
              </a:rPr>
              <a:t>дүгээр хэсэг: Тодорхойлолт, зарчим ба дүрэм </a:t>
            </a:r>
            <a:r>
              <a:rPr lang="en-US" sz="2000" b="1" dirty="0" smtClean="0">
                <a:solidFill>
                  <a:schemeClr val="accent1">
                    <a:lumMod val="50000"/>
                  </a:schemeClr>
                </a:solidFill>
                <a:latin typeface="Arial" panose="020B0604020202020204" pitchFamily="34" charset="0"/>
                <a:cs typeface="Arial" panose="020B0604020202020204" pitchFamily="34" charset="0"/>
              </a:rPr>
              <a:t>”</a:t>
            </a:r>
            <a:endParaRPr lang="mn-MN" sz="2000" b="1" dirty="0">
              <a:solidFill>
                <a:schemeClr val="accent1">
                  <a:lumMod val="50000"/>
                </a:schemeClr>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564107" y="2209800"/>
            <a:ext cx="8077200" cy="3505200"/>
          </a:xfrm>
        </p:spPr>
        <p:txBody>
          <a:bodyPr/>
          <a:lstStyle/>
          <a:p>
            <a:pPr algn="just"/>
            <a:r>
              <a:rPr lang="mn-MN" sz="2000" dirty="0" smtClean="0">
                <a:solidFill>
                  <a:schemeClr val="tx2">
                    <a:lumMod val="50000"/>
                  </a:schemeClr>
                </a:solidFill>
                <a:latin typeface="Arial" pitchFamily="34" charset="0"/>
                <a:cs typeface="Arial" pitchFamily="34" charset="0"/>
              </a:rPr>
              <a:t>Энэ </a:t>
            </a:r>
            <a:r>
              <a:rPr lang="mn-MN" sz="2000" dirty="0">
                <a:solidFill>
                  <a:schemeClr val="tx2">
                    <a:lumMod val="50000"/>
                  </a:schemeClr>
                </a:solidFill>
                <a:latin typeface="Arial" pitchFamily="34" charset="0"/>
                <a:cs typeface="Arial" pitchFamily="34" charset="0"/>
              </a:rPr>
              <a:t>төслийг ЭХЭЗХ-ийн </a:t>
            </a:r>
            <a:r>
              <a:rPr lang="mn-MN" sz="2000" dirty="0" smtClean="0">
                <a:solidFill>
                  <a:schemeClr val="tx2">
                    <a:lumMod val="50000"/>
                  </a:schemeClr>
                </a:solidFill>
                <a:latin typeface="Arial" pitchFamily="34" charset="0"/>
                <a:cs typeface="Arial" pitchFamily="34" charset="0"/>
              </a:rPr>
              <a:t>СННХ-ийн Стандартын секторын </a:t>
            </a:r>
            <a:r>
              <a:rPr lang="mn-MN" sz="2000" dirty="0">
                <a:solidFill>
                  <a:schemeClr val="tx2">
                    <a:lumMod val="50000"/>
                  </a:schemeClr>
                </a:solidFill>
                <a:latin typeface="Arial" pitchFamily="34" charset="0"/>
                <a:cs typeface="Arial" pitchFamily="34" charset="0"/>
              </a:rPr>
              <a:t>ИТА Г.Амаржаргал орчуулж, МУ-ын Зөвлөх инженер Б.Эрдэнэбилэг редакц хийсэн</a:t>
            </a:r>
            <a:r>
              <a:rPr lang="mn-MN" sz="2000" dirty="0" smtClean="0">
                <a:solidFill>
                  <a:schemeClr val="tx2">
                    <a:lumMod val="50000"/>
                  </a:schemeClr>
                </a:solidFill>
                <a:latin typeface="Arial" pitchFamily="34" charset="0"/>
                <a:cs typeface="Arial" pitchFamily="34" charset="0"/>
              </a:rPr>
              <a:t>.</a:t>
            </a:r>
          </a:p>
          <a:p>
            <a:pPr algn="just"/>
            <a:endParaRPr lang="mn-MN" sz="2000" dirty="0">
              <a:solidFill>
                <a:schemeClr val="tx2">
                  <a:lumMod val="50000"/>
                </a:schemeClr>
              </a:solidFill>
              <a:latin typeface="Arial" pitchFamily="34" charset="0"/>
              <a:cs typeface="Arial" pitchFamily="34" charset="0"/>
            </a:endParaRPr>
          </a:p>
          <a:p>
            <a:pPr algn="just"/>
            <a:r>
              <a:rPr lang="mn-MN" sz="2000" dirty="0" smtClean="0">
                <a:solidFill>
                  <a:schemeClr val="tx2">
                    <a:lumMod val="50000"/>
                  </a:schemeClr>
                </a:solidFill>
                <a:latin typeface="Arial" pitchFamily="34" charset="0"/>
                <a:cs typeface="Arial" pitchFamily="34" charset="0"/>
              </a:rPr>
              <a:t>Стандартын энэ хэсгийг 1 </a:t>
            </a:r>
            <a:r>
              <a:rPr lang="mn-MN" sz="2000" dirty="0">
                <a:solidFill>
                  <a:schemeClr val="tx2">
                    <a:lumMod val="50000"/>
                  </a:schemeClr>
                </a:solidFill>
                <a:latin typeface="Arial" pitchFamily="34" charset="0"/>
                <a:cs typeface="Arial" pitchFamily="34" charset="0"/>
              </a:rPr>
              <a:t>кВ ба түүнээс дээш хүчдэлтэй тоног төхөөрөмж бүхий гурван фазын хувьсах гүйдлийн </a:t>
            </a:r>
            <a:r>
              <a:rPr lang="mn-MN" sz="2000" dirty="0" smtClean="0">
                <a:solidFill>
                  <a:schemeClr val="tx2">
                    <a:lumMod val="50000"/>
                  </a:schemeClr>
                </a:solidFill>
                <a:latin typeface="Arial" pitchFamily="34" charset="0"/>
                <a:cs typeface="Arial" pitchFamily="34" charset="0"/>
              </a:rPr>
              <a:t>системд хэрэглэнэ. </a:t>
            </a:r>
            <a:r>
              <a:rPr lang="mn-MN" sz="2000" dirty="0">
                <a:solidFill>
                  <a:schemeClr val="tx2">
                    <a:lumMod val="50000"/>
                  </a:schemeClr>
                </a:solidFill>
                <a:latin typeface="Arial" pitchFamily="34" charset="0"/>
                <a:cs typeface="Arial" pitchFamily="34" charset="0"/>
              </a:rPr>
              <a:t>Энэ </a:t>
            </a:r>
            <a:r>
              <a:rPr lang="mn-MN" sz="2000" dirty="0" smtClean="0">
                <a:solidFill>
                  <a:schemeClr val="tx2">
                    <a:lumMod val="50000"/>
                  </a:schemeClr>
                </a:solidFill>
                <a:latin typeface="Arial" pitchFamily="34" charset="0"/>
                <a:cs typeface="Arial" pitchFamily="34" charset="0"/>
              </a:rPr>
              <a:t>төсөлд </a:t>
            </a:r>
            <a:r>
              <a:rPr lang="mn-MN" sz="2000" dirty="0">
                <a:solidFill>
                  <a:schemeClr val="tx2">
                    <a:lumMod val="50000"/>
                  </a:schemeClr>
                </a:solidFill>
                <a:latin typeface="Arial" pitchFamily="34" charset="0"/>
                <a:cs typeface="Arial" pitchFamily="34" charset="0"/>
              </a:rPr>
              <a:t>тоног төхөөрөмж ба системийн байгууламжийн фаз хоорондын болон фаз-газар хоорондын тусгаарлагын хэвийн тэсвэрлэх хүчдэлийг сонгох горимыг тогтоосон. Мөн хэвийн тэсвэрлэх хүчдэлийг сонгох стандарт утгуудын жагсаалтыг </a:t>
            </a:r>
            <a:r>
              <a:rPr lang="mn-MN" sz="2000" dirty="0" smtClean="0">
                <a:solidFill>
                  <a:schemeClr val="tx2">
                    <a:lumMod val="50000"/>
                  </a:schemeClr>
                </a:solidFill>
                <a:latin typeface="Arial" pitchFamily="34" charset="0"/>
                <a:cs typeface="Arial" pitchFamily="34" charset="0"/>
              </a:rPr>
              <a:t>оруулсан.  </a:t>
            </a:r>
            <a:endParaRPr lang="mn-MN" sz="2000" dirty="0">
              <a:solidFill>
                <a:schemeClr val="tx2">
                  <a:lumMod val="50000"/>
                </a:schemeClr>
              </a:solidFill>
              <a:latin typeface="Arial" pitchFamily="34" charset="0"/>
              <a:cs typeface="Arial" pitchFamily="34" charset="0"/>
            </a:endParaRPr>
          </a:p>
          <a:p>
            <a:pPr algn="just"/>
            <a:endParaRPr lang="mn-MN" sz="2000" dirty="0" smtClean="0">
              <a:solidFill>
                <a:schemeClr val="tx2">
                  <a:lumMod val="50000"/>
                </a:schemeClr>
              </a:solidFill>
              <a:latin typeface="Arial" pitchFamily="34" charset="0"/>
              <a:cs typeface="Arial" pitchFamily="34" charset="0"/>
            </a:endParaRPr>
          </a:p>
          <a:p>
            <a:pPr algn="just"/>
            <a:endParaRPr lang="mn-MN" sz="2000" dirty="0" smtClean="0">
              <a:solidFill>
                <a:schemeClr val="tx2">
                  <a:lumMod val="50000"/>
                </a:schemeClr>
              </a:solidFill>
              <a:latin typeface="Arial" pitchFamily="34" charset="0"/>
              <a:cs typeface="Arial" pitchFamily="34" charset="0"/>
            </a:endParaRPr>
          </a:p>
          <a:p>
            <a:pPr lvl="0" algn="just"/>
            <a:endParaRPr lang="ru-RU" sz="2000" dirty="0">
              <a:solidFill>
                <a:schemeClr val="tx2">
                  <a:lumMod val="50000"/>
                </a:schemeClr>
              </a:solidFill>
              <a:latin typeface="Arial" pitchFamily="34" charset="0"/>
              <a:cs typeface="Arial" pitchFamily="34" charset="0"/>
            </a:endParaRPr>
          </a:p>
          <a:p>
            <a:pPr algn="just"/>
            <a:endParaRPr lang="mn-MN" sz="2000" kern="1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D67EF6-C357-452C-8E32-82B5751733A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28156" y="76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0625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74" y="547810"/>
            <a:ext cx="8610600" cy="631310"/>
          </a:xfrm>
        </p:spPr>
        <p:txBody>
          <a:bodyPr/>
          <a:lstStyle/>
          <a:p>
            <a:r>
              <a:rPr lang="en-US" sz="3200" dirty="0" smtClean="0">
                <a:solidFill>
                  <a:schemeClr val="accent5">
                    <a:lumMod val="50000"/>
                  </a:schemeClr>
                </a:solidFill>
                <a:latin typeface="Arial" pitchFamily="34" charset="0"/>
                <a:cs typeface="Arial" pitchFamily="34" charset="0"/>
              </a:rPr>
              <a:t/>
            </a:r>
            <a:br>
              <a:rPr lang="en-US" sz="3200" dirty="0" smtClean="0">
                <a:solidFill>
                  <a:schemeClr val="accent5">
                    <a:lumMod val="50000"/>
                  </a:schemeClr>
                </a:solidFill>
                <a:latin typeface="Arial" pitchFamily="34" charset="0"/>
                <a:cs typeface="Arial" pitchFamily="34" charset="0"/>
              </a:rPr>
            </a:br>
            <a:r>
              <a:rPr lang="en-US" sz="3200" dirty="0" smtClean="0"/>
              <a:t/>
            </a:r>
            <a:br>
              <a:rPr lang="en-US" sz="3200" dirty="0" smtClean="0"/>
            </a:br>
            <a:r>
              <a:rPr lang="mn-MN" sz="2400" b="1" dirty="0" smtClean="0">
                <a:solidFill>
                  <a:schemeClr val="tx2">
                    <a:lumMod val="75000"/>
                  </a:schemeClr>
                </a:solidFill>
                <a:latin typeface="Arial" panose="020B0604020202020204" pitchFamily="34" charset="0"/>
                <a:cs typeface="Arial" panose="020B0604020202020204" pitchFamily="34" charset="0"/>
              </a:rPr>
              <a:t>Төслийн</a:t>
            </a:r>
            <a:r>
              <a:rPr lang="mn-MN" sz="2400" b="1" dirty="0" smtClean="0">
                <a:solidFill>
                  <a:schemeClr val="accent1">
                    <a:lumMod val="75000"/>
                  </a:schemeClr>
                </a:solidFill>
                <a:latin typeface="Arial" panose="020B0604020202020204" pitchFamily="34" charset="0"/>
                <a:cs typeface="Arial" panose="020B0604020202020204" pitchFamily="34" charset="0"/>
              </a:rPr>
              <a:t> </a:t>
            </a:r>
            <a:r>
              <a:rPr lang="mn-MN" sz="2400" b="1" dirty="0" smtClean="0">
                <a:solidFill>
                  <a:schemeClr val="tx2">
                    <a:lumMod val="75000"/>
                  </a:schemeClr>
                </a:solidFill>
                <a:latin typeface="Arial" panose="020B0604020202020204" pitchFamily="34" charset="0"/>
                <a:cs typeface="Arial" panose="020B0604020202020204" pitchFamily="34" charset="0"/>
              </a:rPr>
              <a:t>бүтэц</a:t>
            </a:r>
            <a:endParaRPr lang="en-US" sz="2400" dirty="0">
              <a:solidFill>
                <a:schemeClr val="tx2">
                  <a:lumMod val="75000"/>
                </a:schemeClr>
              </a:solidFill>
            </a:endParaRPr>
          </a:p>
        </p:txBody>
      </p:sp>
      <p:sp>
        <p:nvSpPr>
          <p:cNvPr id="4" name="Date Placeholder 3"/>
          <p:cNvSpPr>
            <a:spLocks noGrp="1"/>
          </p:cNvSpPr>
          <p:nvPr>
            <p:ph type="dt" sz="half" idx="10"/>
          </p:nvPr>
        </p:nvSpPr>
        <p:spPr/>
        <p:txBody>
          <a:bodyPr/>
          <a:lstStyle/>
          <a:p>
            <a:fld id="{46A4A955-3D37-4C2D-8E4E-0F17BB2A77FA}" type="datetime1">
              <a:rPr lang="en-US" smtClean="0"/>
              <a:pPr/>
              <a:t>6/2/2022</a:t>
            </a:fld>
            <a:endParaRPr lang="en-US" dirty="0"/>
          </a:p>
        </p:txBody>
      </p:sp>
      <p:sp>
        <p:nvSpPr>
          <p:cNvPr id="3" name="Rectangle 2"/>
          <p:cNvSpPr/>
          <p:nvPr/>
        </p:nvSpPr>
        <p:spPr>
          <a:xfrm>
            <a:off x="1524000" y="88382"/>
            <a:ext cx="7327174" cy="369332"/>
          </a:xfrm>
          <a:prstGeom prst="rect">
            <a:avLst/>
          </a:prstGeom>
        </p:spPr>
        <p:txBody>
          <a:bodyPr wrap="square">
            <a:spAutoFit/>
          </a:bodyPr>
          <a:lstStyle/>
          <a:p>
            <a:pPr lvl="0"/>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ЭРЧИМ ХҮЧНИЙ ЭДИЙН ЗАСГИЙН  </a:t>
            </a:r>
            <a:r>
              <a:rPr lang="mn-MN" dirty="0" smtClean="0">
                <a:solidFill>
                  <a:prstClr val="white"/>
                </a:solidFill>
                <a:latin typeface="Arial" panose="020B0604020202020204" pitchFamily="34" charset="0"/>
                <a:cs typeface="Arial" panose="020B0604020202020204" pitchFamily="34" charset="0"/>
              </a:rPr>
              <a:t>ХҮРЭЭЛЭН</a:t>
            </a:r>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 ТӨХК</a:t>
            </a:r>
            <a:endParaRPr lang="en-US" dirty="0">
              <a:solidFill>
                <a:prstClr val="white"/>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12304430"/>
              </p:ext>
            </p:extLst>
          </p:nvPr>
        </p:nvGraphicFramePr>
        <p:xfrm>
          <a:off x="628650" y="1825625"/>
          <a:ext cx="7952560" cy="2560320"/>
        </p:xfrm>
        <a:graphic>
          <a:graphicData uri="http://schemas.openxmlformats.org/drawingml/2006/table">
            <a:tbl>
              <a:tblPr firstRow="1" firstCol="1" bandRow="1">
                <a:tableStyleId>{5940675A-B579-460E-94D1-54222C63F5DA}</a:tableStyleId>
              </a:tblPr>
              <a:tblGrid>
                <a:gridCol w="445294">
                  <a:extLst>
                    <a:ext uri="{9D8B030D-6E8A-4147-A177-3AD203B41FA5}">
                      <a16:colId xmlns:a16="http://schemas.microsoft.com/office/drawing/2014/main" val="59207502"/>
                    </a:ext>
                  </a:extLst>
                </a:gridCol>
                <a:gridCol w="7507266">
                  <a:extLst>
                    <a:ext uri="{9D8B030D-6E8A-4147-A177-3AD203B41FA5}">
                      <a16:colId xmlns:a16="http://schemas.microsoft.com/office/drawing/2014/main" val="1928539029"/>
                    </a:ext>
                  </a:extLst>
                </a:gridCol>
              </a:tblGrid>
              <a:tr h="301329">
                <a:tc>
                  <a:txBody>
                    <a:bodyPr/>
                    <a:lstStyle/>
                    <a:p>
                      <a:pPr algn="just">
                        <a:lnSpc>
                          <a:spcPct val="150000"/>
                        </a:lnSpc>
                        <a:spcAft>
                          <a:spcPts val="0"/>
                        </a:spcAft>
                      </a:pP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400" b="0" dirty="0">
                          <a:solidFill>
                            <a:schemeClr val="accent1">
                              <a:lumMod val="50000"/>
                            </a:schemeClr>
                          </a:solidFill>
                          <a:effectLst/>
                          <a:latin typeface="Arial" panose="020B0604020202020204" pitchFamily="34" charset="0"/>
                          <a:cs typeface="Arial" panose="020B0604020202020204" pitchFamily="34" charset="0"/>
                        </a:rPr>
                        <a:t>Өмнөх </a:t>
                      </a:r>
                      <a:r>
                        <a:rPr lang="mn-MN" sz="1400" b="0" dirty="0" smtClean="0">
                          <a:solidFill>
                            <a:schemeClr val="accent1">
                              <a:lumMod val="50000"/>
                            </a:schemeClr>
                          </a:solidFill>
                          <a:effectLst/>
                          <a:latin typeface="Arial" panose="020B0604020202020204" pitchFamily="34" charset="0"/>
                          <a:cs typeface="Arial" panose="020B0604020202020204" pitchFamily="34" charset="0"/>
                        </a:rPr>
                        <a:t>үг</a:t>
                      </a:r>
                      <a:endParaRPr lang="en-US" sz="1400" b="0" dirty="0" smtClean="0">
                        <a:solidFill>
                          <a:schemeClr val="accent1">
                            <a:lumMod val="50000"/>
                          </a:schemeClr>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60486152"/>
                  </a:ext>
                </a:extLst>
              </a:tr>
              <a:tr h="309878">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71450" algn="l"/>
                        </a:tabLst>
                      </a:pPr>
                      <a:r>
                        <a:rPr lang="en-US" sz="1400" b="0" dirty="0">
                          <a:solidFill>
                            <a:schemeClr val="accent1">
                              <a:lumMod val="50000"/>
                            </a:schemeClr>
                          </a:solidFill>
                          <a:effectLst/>
                          <a:latin typeface="Arial" panose="020B0604020202020204" pitchFamily="34" charset="0"/>
                          <a:cs typeface="Arial" panose="020B0604020202020204" pitchFamily="34" charset="0"/>
                        </a:rPr>
                        <a:t>Хамрах </a:t>
                      </a:r>
                      <a:r>
                        <a:rPr lang="en-US" sz="1400" b="0" dirty="0" smtClean="0">
                          <a:solidFill>
                            <a:schemeClr val="accent1">
                              <a:lumMod val="50000"/>
                            </a:schemeClr>
                          </a:solidFill>
                          <a:effectLst/>
                          <a:latin typeface="Arial" panose="020B0604020202020204" pitchFamily="34" charset="0"/>
                          <a:cs typeface="Arial" panose="020B0604020202020204" pitchFamily="34" charset="0"/>
                        </a:rPr>
                        <a:t>хүрээ</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86291356"/>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2</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400" b="0" dirty="0" smtClean="0">
                          <a:solidFill>
                            <a:schemeClr val="accent1">
                              <a:lumMod val="50000"/>
                            </a:schemeClr>
                          </a:solidFill>
                          <a:effectLst/>
                          <a:latin typeface="Arial" panose="020B0604020202020204" pitchFamily="34" charset="0"/>
                          <a:cs typeface="Arial" panose="020B0604020202020204" pitchFamily="34" charset="0"/>
                        </a:rPr>
                        <a:t>Норматив эшлэл</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5430620"/>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3</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908175" algn="l"/>
                        </a:tabLs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Нэр</a:t>
                      </a:r>
                      <a:r>
                        <a:rPr lang="mn-MN" sz="1400" b="0" baseline="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томьёо, тодорхойлолт </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9062593"/>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80340" algn="l"/>
                        </a:tabLs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Товчилсон нэр томьёо болон тэмдэглэгээ</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04767142"/>
                  </a:ext>
                </a:extLst>
              </a:tr>
              <a:tr h="301329">
                <a:tc>
                  <a:txBody>
                    <a:bodyPr/>
                    <a:lstStyle/>
                    <a:p>
                      <a:pPr algn="ctr">
                        <a:lnSpc>
                          <a:spcPct val="150000"/>
                        </a:lnSpc>
                        <a:spcAft>
                          <a:spcPts val="0"/>
                        </a:spcAft>
                      </a:pPr>
                      <a:r>
                        <a:rPr lang="en-US" sz="1400" b="0" dirty="0" smtClean="0">
                          <a:solidFill>
                            <a:schemeClr val="accent1">
                              <a:lumMod val="50000"/>
                            </a:schemeClr>
                          </a:solidFill>
                          <a:effectLst/>
                          <a:latin typeface="Arial" panose="020B0604020202020204" pitchFamily="34" charset="0"/>
                          <a:cs typeface="Arial" panose="020B0604020202020204" pitchFamily="34" charset="0"/>
                        </a:rPr>
                        <a:t>5</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Тусгаарлагыг нийцүүлэх горим </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0048515"/>
                  </a:ext>
                </a:extLst>
              </a:tr>
              <a:tr h="301329">
                <a:tc>
                  <a:txBody>
                    <a:bodyPr/>
                    <a:lstStyle/>
                    <a:p>
                      <a:pPr algn="ctr">
                        <a:lnSpc>
                          <a:spcPct val="150000"/>
                        </a:lnSpc>
                        <a:spcAft>
                          <a:spcPts val="0"/>
                        </a:spcAft>
                      </a:pPr>
                      <a:r>
                        <a:rPr lang="en-US" sz="1400" b="0" dirty="0" smtClean="0">
                          <a:solidFill>
                            <a:schemeClr val="accent1">
                              <a:lumMod val="50000"/>
                            </a:schemeClr>
                          </a:solidFill>
                          <a:effectLst/>
                          <a:latin typeface="Arial" panose="020B0604020202020204" pitchFamily="34" charset="0"/>
                          <a:cs typeface="Arial" panose="020B0604020202020204" pitchFamily="34" charset="0"/>
                        </a:rPr>
                        <a:t>6</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Стандарт тэсвэрлэх хүчдэлийн туршилтын шаардлагууд</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98150297"/>
                  </a:ext>
                </a:extLst>
              </a:tr>
              <a:tr h="301329">
                <a:tc>
                  <a:txBody>
                    <a:bodyPr/>
                    <a:lstStyle/>
                    <a:p>
                      <a:pPr algn="ctr">
                        <a:lnSpc>
                          <a:spcPct val="150000"/>
                        </a:lnSpc>
                        <a:spcAft>
                          <a:spcPts val="0"/>
                        </a:spcAft>
                      </a:pP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a:t>
                      </a: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В хавсралт болон зураг, хүснэгтүүдээс бүрдэнэ</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5197069"/>
                  </a:ext>
                </a:extLst>
              </a:tr>
            </a:tbl>
          </a:graphicData>
        </a:graphic>
      </p:graphicFrame>
    </p:spTree>
    <p:extLst>
      <p:ext uri="{BB962C8B-B14F-4D97-AF65-F5344CB8AC3E}">
        <p14:creationId xmlns:p14="http://schemas.microsoft.com/office/powerpoint/2010/main" val="957723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2290875809"/>
              </p:ext>
            </p:extLst>
          </p:nvPr>
        </p:nvGraphicFramePr>
        <p:xfrm>
          <a:off x="358982" y="1483995"/>
          <a:ext cx="8537069" cy="3645710"/>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625152">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tblGrid>
              <a:tr h="277924">
                <a:tc>
                  <a:txBody>
                    <a:bodyPr/>
                    <a:lstStyle/>
                    <a:p>
                      <a:pPr algn="ctr">
                        <a:lnSpc>
                          <a:spcPct val="107000"/>
                        </a:lnSpc>
                        <a:spcAft>
                          <a:spcPts val="0"/>
                        </a:spcAft>
                      </a:pPr>
                      <a:r>
                        <a:rPr lang="mn-MN"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a:t>
                      </a:r>
                      <a:r>
                        <a:rPr lang="mn-MN"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а</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076">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1</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ДЦС-2</a:t>
                      </a: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 ТӨХК,</a:t>
                      </a:r>
                      <a:r>
                        <a:rPr lang="en-US" sz="1600" dirty="0" smtClean="0">
                          <a:solidFill>
                            <a:schemeClr val="tx2">
                              <a:lumMod val="50000"/>
                            </a:schemeClr>
                          </a:solidFill>
                          <a:latin typeface="Arial" panose="020B0604020202020204" pitchFamily="34" charset="0"/>
                          <a:ea typeface="SimSun" panose="02010600030101010101" pitchFamily="2" charset="-122"/>
                        </a:rPr>
                        <a:t> </a:t>
                      </a:r>
                      <a:r>
                        <a:rPr lang="mn-MN" sz="1600" dirty="0" smtClean="0">
                          <a:solidFill>
                            <a:schemeClr val="tx2">
                              <a:lumMod val="50000"/>
                            </a:schemeClr>
                          </a:solidFill>
                          <a:latin typeface="Arial" panose="020B0604020202020204" pitchFamily="34" charset="0"/>
                          <a:ea typeface="SimSun" panose="02010600030101010101" pitchFamily="2" charset="-122"/>
                        </a:rPr>
                        <a:t>ЭХЗХ</a:t>
                      </a: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СЭХҮТ</a:t>
                      </a: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 ТӨХК, “ШУТИС-ЭХС”, “ДЦС-4” ТӨХК, “ДЦС-3” ТӨХК, ЭХХТ, “БЗӨБЦТС” ТӨХК, “ЭБЦТС” ТӨХК, </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a:t>
                      </a:r>
                      <a:r>
                        <a:rPr kumimoji="0" lang="mn-MN"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МХЕГ</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a:t>
                      </a:r>
                      <a:r>
                        <a:rPr lang="mn-MN" sz="1600" dirty="0" smtClean="0">
                          <a:solidFill>
                            <a:schemeClr val="tx2">
                              <a:lumMod val="50000"/>
                            </a:schemeClr>
                          </a:solidFill>
                          <a:latin typeface="Arial" panose="020B0604020202020204" pitchFamily="34" charset="0"/>
                          <a:ea typeface="SimSun" panose="02010600030101010101" pitchFamily="2" charset="-122"/>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85000"/>
                        </a:lnSpc>
                        <a:spcBef>
                          <a:spcPts val="0"/>
                        </a:spcBef>
                        <a:spcAft>
                          <a:spcPts val="0"/>
                        </a:spcAft>
                        <a:buClrTx/>
                        <a:buSzTx/>
                        <a:buFontTx/>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Эдгээр компаниас</a:t>
                      </a: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стандартын төсөлд оруулах нэмэлт санал ирүүлээгүй.</a:t>
                      </a:r>
                      <a:endParaRPr lang="en-US"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Tx/>
                        <a:buNone/>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1124219">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2</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en-US"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УБЦТС</a:t>
                      </a:r>
                      <a:r>
                        <a:rPr lang="en-US"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Энэ стандартын дараагийн хэсэг болох </a:t>
                      </a:r>
                      <a:r>
                        <a:rPr lang="en-US"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IEC 60071-2 Insulation co-ordination – Part 2: Application guidelines </a:t>
                      </a: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стандартыг мөн орчуулах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цаашид судална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r h="678038">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3</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СХЗГ, ШУТИС – ЭХС,</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endPar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 typeface="Arial" panose="020B0604020202020204" pitchFamily="34" charset="0"/>
                        <a:buNone/>
                      </a:pPr>
                      <a:r>
                        <a:rPr lang="ru-RU"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Стандартын төсөлд санал ирүүлээгүй болно.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85000"/>
                        </a:lnSpc>
                        <a:spcAft>
                          <a:spcPts val="0"/>
                        </a:spcAft>
                        <a:buFont typeface="+mj-lt"/>
                        <a:buNone/>
                      </a:pPr>
                      <a:endPar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bl>
          </a:graphicData>
        </a:graphic>
      </p:graphicFrame>
    </p:spTree>
    <p:extLst>
      <p:ext uri="{BB962C8B-B14F-4D97-AF65-F5344CB8AC3E}">
        <p14:creationId xmlns:p14="http://schemas.microsoft.com/office/powerpoint/2010/main" val="202051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685800"/>
            <a:ext cx="8534400" cy="944562"/>
          </a:xfrm>
        </p:spPr>
        <p:txBody>
          <a:bodyPr/>
          <a:lstStyle/>
          <a:p>
            <a:r>
              <a:rPr lang="mn-MN" sz="2000" b="1" dirty="0" smtClean="0">
                <a:solidFill>
                  <a:schemeClr val="accent1">
                    <a:lumMod val="50000"/>
                  </a:schemeClr>
                </a:solidFill>
                <a:latin typeface="Arial" panose="020B0604020202020204" pitchFamily="34" charset="0"/>
                <a:cs typeface="Arial" panose="020B0604020202020204" pitchFamily="34" charset="0"/>
              </a:rPr>
              <a:t>10. </a:t>
            </a:r>
            <a:r>
              <a:rPr lang="en-US" sz="2000" b="1" dirty="0" smtClean="0">
                <a:solidFill>
                  <a:schemeClr val="accent1">
                    <a:lumMod val="50000"/>
                  </a:schemeClr>
                </a:solidFill>
                <a:latin typeface="Arial" panose="020B0604020202020204" pitchFamily="34" charset="0"/>
                <a:cs typeface="Arial" panose="020B0604020202020204" pitchFamily="34" charset="0"/>
              </a:rPr>
              <a:t>MNS </a:t>
            </a:r>
            <a:r>
              <a:rPr lang="en-US" sz="2000" b="1" dirty="0">
                <a:solidFill>
                  <a:schemeClr val="accent1">
                    <a:lumMod val="50000"/>
                  </a:schemeClr>
                </a:solidFill>
                <a:latin typeface="Arial" panose="020B0604020202020204" pitchFamily="34" charset="0"/>
                <a:cs typeface="Arial" panose="020B0604020202020204" pitchFamily="34" charset="0"/>
              </a:rPr>
              <a:t>IEC 60076-18 </a:t>
            </a:r>
            <a:r>
              <a:rPr lang="en-US" sz="2000" b="1" dirty="0" smtClean="0">
                <a:solidFill>
                  <a:schemeClr val="accent1">
                    <a:lumMod val="50000"/>
                  </a:schemeClr>
                </a:solidFill>
                <a:latin typeface="Arial" panose="020B0604020202020204" pitchFamily="34" charset="0"/>
                <a:cs typeface="Arial" panose="020B0604020202020204" pitchFamily="34" charset="0"/>
              </a:rPr>
              <a:t>“</a:t>
            </a:r>
            <a:r>
              <a:rPr lang="mn-MN" sz="2000" b="1" dirty="0">
                <a:solidFill>
                  <a:schemeClr val="accent1">
                    <a:lumMod val="50000"/>
                  </a:schemeClr>
                </a:solidFill>
                <a:latin typeface="Arial" panose="020B0604020202020204" pitchFamily="34" charset="0"/>
                <a:cs typeface="Arial" panose="020B0604020202020204" pitchFamily="34" charset="0"/>
              </a:rPr>
              <a:t>Хүчний трансформатор – 18-р дугаар хэсэг: Давтамжийн хариуг хэмжих</a:t>
            </a:r>
            <a:r>
              <a:rPr lang="en-US" sz="2000" b="1" dirty="0" smtClean="0">
                <a:solidFill>
                  <a:schemeClr val="accent1">
                    <a:lumMod val="50000"/>
                  </a:schemeClr>
                </a:solidFill>
                <a:latin typeface="Arial" panose="020B0604020202020204" pitchFamily="34" charset="0"/>
                <a:cs typeface="Arial" panose="020B0604020202020204" pitchFamily="34" charset="0"/>
              </a:rPr>
              <a:t>”</a:t>
            </a:r>
            <a:endParaRPr lang="mn-MN" sz="2000" b="1" dirty="0">
              <a:solidFill>
                <a:schemeClr val="accent1">
                  <a:lumMod val="50000"/>
                </a:schemeClr>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457200" y="2119312"/>
            <a:ext cx="8233756" cy="3748088"/>
          </a:xfrm>
        </p:spPr>
        <p:txBody>
          <a:bodyPr/>
          <a:lstStyle/>
          <a:p>
            <a:pPr algn="just"/>
            <a:r>
              <a:rPr lang="mn-MN" sz="2000" dirty="0">
                <a:solidFill>
                  <a:schemeClr val="tx2">
                    <a:lumMod val="50000"/>
                  </a:schemeClr>
                </a:solidFill>
                <a:latin typeface="Arial" pitchFamily="34" charset="0"/>
                <a:cs typeface="Arial" pitchFamily="34" charset="0"/>
              </a:rPr>
              <a:t>Энэ стандартыг Эрчим хүчний эдийн засгийн хүрээлэнгийн СННХ-ийн стандартын секторын ахлагч Н.Тунгалаг орчуулж, МУ-ын Зөвлөх инженер Б.Эрдэнэбилэг редакц хийсэн. </a:t>
            </a:r>
            <a:endParaRPr lang="mn-MN" sz="2000" dirty="0" smtClean="0">
              <a:solidFill>
                <a:schemeClr val="tx2">
                  <a:lumMod val="50000"/>
                </a:schemeClr>
              </a:solidFill>
              <a:latin typeface="Arial" pitchFamily="34" charset="0"/>
              <a:cs typeface="Arial" pitchFamily="34" charset="0"/>
            </a:endParaRPr>
          </a:p>
          <a:p>
            <a:pPr algn="just"/>
            <a:endParaRPr lang="mn-MN" sz="2000" dirty="0" smtClean="0">
              <a:solidFill>
                <a:schemeClr val="tx2">
                  <a:lumMod val="50000"/>
                </a:schemeClr>
              </a:solidFill>
              <a:latin typeface="Arial" pitchFamily="34" charset="0"/>
              <a:cs typeface="Arial" pitchFamily="34" charset="0"/>
            </a:endParaRPr>
          </a:p>
          <a:p>
            <a:pPr algn="just"/>
            <a:r>
              <a:rPr lang="en-US" sz="2000" dirty="0">
                <a:solidFill>
                  <a:schemeClr val="tx2">
                    <a:lumMod val="50000"/>
                  </a:schemeClr>
                </a:solidFill>
                <a:latin typeface="Arial" pitchFamily="34" charset="0"/>
                <a:cs typeface="Arial" pitchFamily="34" charset="0"/>
              </a:rPr>
              <a:t>IEC 60076 </a:t>
            </a:r>
            <a:r>
              <a:rPr lang="mn-MN" sz="2000" dirty="0">
                <a:solidFill>
                  <a:schemeClr val="tx2">
                    <a:lumMod val="50000"/>
                  </a:schemeClr>
                </a:solidFill>
                <a:latin typeface="Arial" pitchFamily="34" charset="0"/>
                <a:cs typeface="Arial" pitchFamily="34" charset="0"/>
              </a:rPr>
              <a:t>цуврал стандартын энэ хэсэг нь туршилтын биет шинэ эсвэл ашиглалтын сүүлийн шатанд байгаа нөхцөлд давтамжийн хариуны хэмжлийг ажлын талбайд эсвэл үйлдвэрт хийхийг </a:t>
            </a:r>
            <a:r>
              <a:rPr lang="mn-MN" sz="2000" dirty="0" smtClean="0">
                <a:solidFill>
                  <a:schemeClr val="tx2">
                    <a:lumMod val="50000"/>
                  </a:schemeClr>
                </a:solidFill>
                <a:latin typeface="Arial" pitchFamily="34" charset="0"/>
                <a:cs typeface="Arial" pitchFamily="34" charset="0"/>
              </a:rPr>
              <a:t>шаардсан </a:t>
            </a:r>
            <a:r>
              <a:rPr lang="mn-MN" sz="2000" dirty="0">
                <a:solidFill>
                  <a:schemeClr val="tx2">
                    <a:lumMod val="50000"/>
                  </a:schemeClr>
                </a:solidFill>
                <a:latin typeface="Arial" pitchFamily="34" charset="0"/>
                <a:cs typeface="Arial" pitchFamily="34" charset="0"/>
              </a:rPr>
              <a:t>үед </a:t>
            </a:r>
            <a:r>
              <a:rPr lang="mn-MN" sz="2000" dirty="0" smtClean="0">
                <a:solidFill>
                  <a:schemeClr val="tx2">
                    <a:lumMod val="50000"/>
                  </a:schemeClr>
                </a:solidFill>
                <a:latin typeface="Arial" pitchFamily="34" charset="0"/>
                <a:cs typeface="Arial" pitchFamily="34" charset="0"/>
              </a:rPr>
              <a:t>хэрэглэх </a:t>
            </a:r>
            <a:r>
              <a:rPr lang="mn-MN" sz="2000" dirty="0">
                <a:solidFill>
                  <a:schemeClr val="tx2">
                    <a:lumMod val="50000"/>
                  </a:schemeClr>
                </a:solidFill>
                <a:latin typeface="Arial" pitchFamily="34" charset="0"/>
                <a:cs typeface="Arial" pitchFamily="34" charset="0"/>
              </a:rPr>
              <a:t>хэмжлийн арга, хэмжих тоног төхөөрөмжид </a:t>
            </a:r>
            <a:r>
              <a:rPr lang="mn-MN" sz="2000" dirty="0" smtClean="0">
                <a:solidFill>
                  <a:schemeClr val="tx2">
                    <a:lumMod val="50000"/>
                  </a:schemeClr>
                </a:solidFill>
                <a:latin typeface="Arial" pitchFamily="34" charset="0"/>
                <a:cs typeface="Arial" pitchFamily="34" charset="0"/>
              </a:rPr>
              <a:t>хамаарна. Энэ </a:t>
            </a:r>
            <a:r>
              <a:rPr lang="mn-MN" sz="2000" dirty="0">
                <a:solidFill>
                  <a:schemeClr val="tx2">
                    <a:lumMod val="50000"/>
                  </a:schemeClr>
                </a:solidFill>
                <a:latin typeface="Arial" pitchFamily="34" charset="0"/>
                <a:cs typeface="Arial" pitchFamily="34" charset="0"/>
              </a:rPr>
              <a:t>стандартыг хүчний трансформатор, реактор, фаз шилжүүлэгч трансформатор болон төстэй тоног төхөөрөмжид хэрэглэх боломжтой. </a:t>
            </a:r>
            <a:endParaRPr lang="mn-MN" sz="2000" kern="1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D67EF6-C357-452C-8E32-82B5751733A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28156" y="76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409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283" y="508285"/>
            <a:ext cx="8610600" cy="558515"/>
          </a:xfrm>
        </p:spPr>
        <p:txBody>
          <a:bodyPr/>
          <a:lstStyle/>
          <a:p>
            <a:r>
              <a:rPr lang="en-US" sz="3200" dirty="0" smtClean="0">
                <a:solidFill>
                  <a:schemeClr val="accent5">
                    <a:lumMod val="50000"/>
                  </a:schemeClr>
                </a:solidFill>
                <a:latin typeface="Arial" pitchFamily="34" charset="0"/>
                <a:cs typeface="Arial" pitchFamily="34" charset="0"/>
              </a:rPr>
              <a:t/>
            </a:r>
            <a:br>
              <a:rPr lang="en-US" sz="3200" dirty="0" smtClean="0">
                <a:solidFill>
                  <a:schemeClr val="accent5">
                    <a:lumMod val="50000"/>
                  </a:schemeClr>
                </a:solidFill>
                <a:latin typeface="Arial" pitchFamily="34" charset="0"/>
                <a:cs typeface="Arial" pitchFamily="34" charset="0"/>
              </a:rPr>
            </a:br>
            <a:r>
              <a:rPr lang="en-US" sz="3200" dirty="0" smtClean="0"/>
              <a:t/>
            </a:r>
            <a:br>
              <a:rPr lang="en-US" sz="3200" dirty="0" smtClean="0"/>
            </a:br>
            <a:r>
              <a:rPr lang="mn-MN" sz="2400" b="1" dirty="0" smtClean="0">
                <a:solidFill>
                  <a:schemeClr val="tx2">
                    <a:lumMod val="75000"/>
                  </a:schemeClr>
                </a:solidFill>
                <a:latin typeface="Arial" panose="020B0604020202020204" pitchFamily="34" charset="0"/>
                <a:ea typeface="Times New Roman" panose="02020603050405020304" pitchFamily="18" charset="0"/>
                <a:cs typeface="Arial" panose="020B0604020202020204" pitchFamily="34" charset="0"/>
              </a:rPr>
              <a:t>Төслийн</a:t>
            </a:r>
            <a:r>
              <a:rPr lang="mn-MN" sz="2400" b="1" dirty="0" smtClean="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mn-MN" sz="24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бүтэц</a:t>
            </a:r>
            <a:endParaRPr lang="en-US" sz="2400" dirty="0">
              <a:solidFill>
                <a:schemeClr val="tx2"/>
              </a:solidFill>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A4A955-3D37-4C2D-8E4E-0F17BB2A77FA}"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Content Placeholder 3"/>
          <p:cNvGraphicFramePr>
            <a:graphicFrameLocks/>
          </p:cNvGraphicFramePr>
          <p:nvPr>
            <p:extLst>
              <p:ext uri="{D42A27DB-BD31-4B8C-83A1-F6EECF244321}">
                <p14:modId xmlns:p14="http://schemas.microsoft.com/office/powerpoint/2010/main" val="1157340924"/>
              </p:ext>
            </p:extLst>
          </p:nvPr>
        </p:nvGraphicFramePr>
        <p:xfrm>
          <a:off x="397042" y="1219200"/>
          <a:ext cx="8001000" cy="3703320"/>
        </p:xfrm>
        <a:graphic>
          <a:graphicData uri="http://schemas.openxmlformats.org/drawingml/2006/table">
            <a:tbl>
              <a:tblPr firstRow="1" firstCol="1" bandRow="1">
                <a:tableStyleId>{5940675A-B579-460E-94D1-54222C63F5DA}</a:tableStyleId>
              </a:tblPr>
              <a:tblGrid>
                <a:gridCol w="460807">
                  <a:extLst>
                    <a:ext uri="{9D8B030D-6E8A-4147-A177-3AD203B41FA5}">
                      <a16:colId xmlns:a16="http://schemas.microsoft.com/office/drawing/2014/main" val="20000"/>
                    </a:ext>
                  </a:extLst>
                </a:gridCol>
                <a:gridCol w="7540193">
                  <a:extLst>
                    <a:ext uri="{9D8B030D-6E8A-4147-A177-3AD203B41FA5}">
                      <a16:colId xmlns:a16="http://schemas.microsoft.com/office/drawing/2014/main" val="20001"/>
                    </a:ext>
                  </a:extLst>
                </a:gridCol>
              </a:tblGrid>
              <a:tr h="365596">
                <a:tc>
                  <a:txBody>
                    <a:bodyPr/>
                    <a:lstStyle/>
                    <a:p>
                      <a:pPr algn="just">
                        <a:lnSpc>
                          <a:spcPct val="150000"/>
                        </a:lnSpc>
                        <a:spcAft>
                          <a:spcPts val="0"/>
                        </a:spcAft>
                      </a:pP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800" b="0" dirty="0">
                          <a:solidFill>
                            <a:schemeClr val="tx2">
                              <a:lumMod val="50000"/>
                            </a:schemeClr>
                          </a:solidFill>
                          <a:effectLst/>
                          <a:latin typeface="Arial" panose="020B0604020202020204" pitchFamily="34" charset="0"/>
                          <a:cs typeface="Arial" panose="020B0604020202020204" pitchFamily="34" charset="0"/>
                        </a:rPr>
                        <a:t>Өмнөх </a:t>
                      </a:r>
                      <a:r>
                        <a:rPr lang="mn-MN" sz="1800" b="0" dirty="0" smtClean="0">
                          <a:solidFill>
                            <a:schemeClr val="tx2">
                              <a:lumMod val="50000"/>
                            </a:schemeClr>
                          </a:solidFill>
                          <a:effectLst/>
                          <a:latin typeface="Arial" panose="020B0604020202020204" pitchFamily="34" charset="0"/>
                          <a:cs typeface="Arial" panose="020B0604020202020204" pitchFamily="34" charset="0"/>
                        </a:rPr>
                        <a:t>үг</a:t>
                      </a:r>
                      <a:endParaRPr lang="en-US" sz="1800" b="0" dirty="0" smtClean="0">
                        <a:solidFill>
                          <a:schemeClr val="tx2">
                            <a:lumMod val="50000"/>
                          </a:schemeClr>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75967">
                <a:tc>
                  <a:txBody>
                    <a:bodyPr/>
                    <a:lstStyle/>
                    <a:p>
                      <a:pPr algn="ctr">
                        <a:lnSpc>
                          <a:spcPct val="150000"/>
                        </a:lnSpc>
                        <a:spcAft>
                          <a:spcPts val="0"/>
                        </a:spcAft>
                      </a:pPr>
                      <a:r>
                        <a:rPr lang="mn-MN" sz="1800" b="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71450" algn="l"/>
                        </a:tabLst>
                      </a:pPr>
                      <a:r>
                        <a:rPr lang="en-US" sz="1800" b="0" dirty="0">
                          <a:solidFill>
                            <a:schemeClr val="tx2">
                              <a:lumMod val="50000"/>
                            </a:schemeClr>
                          </a:solidFill>
                          <a:effectLst/>
                          <a:latin typeface="Arial" panose="020B0604020202020204" pitchFamily="34" charset="0"/>
                          <a:cs typeface="Arial" panose="020B0604020202020204" pitchFamily="34" charset="0"/>
                        </a:rPr>
                        <a:t>Хамрах </a:t>
                      </a:r>
                      <a:r>
                        <a:rPr lang="en-US" sz="1800" b="0" dirty="0" smtClean="0">
                          <a:solidFill>
                            <a:schemeClr val="tx2">
                              <a:lumMod val="50000"/>
                            </a:schemeClr>
                          </a:solidFill>
                          <a:effectLst/>
                          <a:latin typeface="Arial" panose="020B0604020202020204" pitchFamily="34" charset="0"/>
                          <a:cs typeface="Arial" panose="020B0604020202020204" pitchFamily="34" charset="0"/>
                        </a:rPr>
                        <a:t>хүрээ</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65596">
                <a:tc>
                  <a:txBody>
                    <a:bodyPr/>
                    <a:lstStyle/>
                    <a:p>
                      <a:pPr algn="ctr">
                        <a:lnSpc>
                          <a:spcPct val="150000"/>
                        </a:lnSpc>
                        <a:spcAft>
                          <a:spcPts val="0"/>
                        </a:spcAft>
                      </a:pPr>
                      <a:r>
                        <a:rPr lang="mn-MN" sz="1800" b="0" dirty="0" smtClean="0">
                          <a:solidFill>
                            <a:schemeClr val="tx2">
                              <a:lumMod val="50000"/>
                            </a:schemeClr>
                          </a:solidFill>
                          <a:effectLst/>
                          <a:latin typeface="Arial" panose="020B0604020202020204" pitchFamily="34" charset="0"/>
                          <a:ea typeface="+mn-ea"/>
                          <a:cs typeface="Arial" panose="020B0604020202020204" pitchFamily="34" charset="0"/>
                        </a:rPr>
                        <a:t>2</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800" b="0" dirty="0" smtClean="0">
                          <a:solidFill>
                            <a:schemeClr val="tx2">
                              <a:lumMod val="50000"/>
                            </a:schemeClr>
                          </a:solidFill>
                          <a:effectLst/>
                          <a:latin typeface="Arial" panose="020B0604020202020204" pitchFamily="34" charset="0"/>
                          <a:cs typeface="Arial" panose="020B0604020202020204" pitchFamily="34" charset="0"/>
                        </a:rPr>
                        <a:t>Нэр томьёо, тодорхойлолт</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365596">
                <a:tc>
                  <a:txBody>
                    <a:bodyPr/>
                    <a:lstStyle/>
                    <a:p>
                      <a:pPr algn="ctr">
                        <a:lnSpc>
                          <a:spcPct val="150000"/>
                        </a:lnSpc>
                        <a:spcAft>
                          <a:spcPts val="0"/>
                        </a:spcAft>
                      </a:pPr>
                      <a:r>
                        <a:rPr lang="mn-MN" sz="1800" b="0" dirty="0" smtClean="0">
                          <a:solidFill>
                            <a:schemeClr val="tx2">
                              <a:lumMod val="50000"/>
                            </a:schemeClr>
                          </a:solidFill>
                          <a:effectLst/>
                          <a:latin typeface="Arial" panose="020B0604020202020204" pitchFamily="34" charset="0"/>
                          <a:ea typeface="+mn-ea"/>
                          <a:cs typeface="Arial" panose="020B0604020202020204" pitchFamily="34" charset="0"/>
                        </a:rPr>
                        <a:t>3</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908175" algn="l"/>
                        </a:tabLst>
                      </a:pPr>
                      <a:r>
                        <a:rPr lang="mn-MN" sz="1800" b="0" baseline="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Давтамжийн хариуг хэмжих зорилго</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65596">
                <a:tc>
                  <a:txBody>
                    <a:bodyPr/>
                    <a:lstStyle/>
                    <a:p>
                      <a:pPr algn="ctr">
                        <a:lnSpc>
                          <a:spcPct val="150000"/>
                        </a:lnSpc>
                        <a:spcAft>
                          <a:spcPts val="0"/>
                        </a:spcAft>
                      </a:pPr>
                      <a:r>
                        <a:rPr lang="mn-MN" sz="1800" b="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80340" algn="l"/>
                        </a:tabLst>
                      </a:pPr>
                      <a:r>
                        <a:rPr lang="mn-MN" sz="1800" b="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Хэмжлийн арга</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365596">
                <a:tc>
                  <a:txBody>
                    <a:bodyPr/>
                    <a:lstStyle/>
                    <a:p>
                      <a:pPr algn="ctr">
                        <a:lnSpc>
                          <a:spcPct val="150000"/>
                        </a:lnSpc>
                        <a:spcAft>
                          <a:spcPts val="0"/>
                        </a:spcAft>
                      </a:pPr>
                      <a:r>
                        <a:rPr lang="en-US" sz="1800" b="0" dirty="0" smtClean="0">
                          <a:solidFill>
                            <a:schemeClr val="tx2">
                              <a:lumMod val="50000"/>
                            </a:schemeClr>
                          </a:solidFill>
                          <a:effectLst/>
                          <a:latin typeface="Arial" panose="020B0604020202020204" pitchFamily="34" charset="0"/>
                          <a:cs typeface="Arial" panose="020B0604020202020204" pitchFamily="34" charset="0"/>
                        </a:rPr>
                        <a:t>5</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800" b="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Хэмжлийн тоног төхөөрөмж</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365596">
                <a:tc>
                  <a:txBody>
                    <a:bodyPr/>
                    <a:lstStyle/>
                    <a:p>
                      <a:pPr algn="ctr">
                        <a:lnSpc>
                          <a:spcPct val="150000"/>
                        </a:lnSpc>
                        <a:spcAft>
                          <a:spcPts val="0"/>
                        </a:spcAft>
                      </a:pPr>
                      <a:r>
                        <a:rPr lang="en-US" sz="1800" b="0" dirty="0" smtClean="0">
                          <a:solidFill>
                            <a:schemeClr val="tx2">
                              <a:lumMod val="50000"/>
                            </a:schemeClr>
                          </a:solidFill>
                          <a:effectLst/>
                          <a:latin typeface="Arial" panose="020B0604020202020204" pitchFamily="34" charset="0"/>
                          <a:cs typeface="Arial" panose="020B0604020202020204" pitchFamily="34" charset="0"/>
                        </a:rPr>
                        <a:t>6</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800" b="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Хэмжлийн бичлэг хийх</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365596">
                <a:tc>
                  <a:txBody>
                    <a:bodyPr/>
                    <a:lstStyle/>
                    <a:p>
                      <a:pPr algn="ctr">
                        <a:lnSpc>
                          <a:spcPct val="150000"/>
                        </a:lnSpc>
                        <a:spcAft>
                          <a:spcPts val="0"/>
                        </a:spcAft>
                      </a:pPr>
                      <a:r>
                        <a:rPr lang="en-US" sz="1800" b="0" dirty="0" smtClean="0">
                          <a:solidFill>
                            <a:schemeClr val="tx2">
                              <a:lumMod val="50000"/>
                            </a:schemeClr>
                          </a:solidFill>
                          <a:effectLst/>
                          <a:latin typeface="Arial" panose="020B0604020202020204" pitchFamily="34" charset="0"/>
                          <a:cs typeface="Arial" panose="020B0604020202020204" pitchFamily="34" charset="0"/>
                        </a:rPr>
                        <a:t>7</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800" b="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Баримт</a:t>
                      </a:r>
                      <a:r>
                        <a:rPr lang="mn-MN" sz="1800" b="0" baseline="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бичиг</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365596">
                <a:tc>
                  <a:txBody>
                    <a:bodyPr/>
                    <a:lstStyle/>
                    <a:p>
                      <a:pPr algn="ctr">
                        <a:lnSpc>
                          <a:spcPct val="150000"/>
                        </a:lnSpc>
                        <a:spcAft>
                          <a:spcPts val="0"/>
                        </a:spcAft>
                      </a:pP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800" b="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А,</a:t>
                      </a:r>
                      <a:r>
                        <a:rPr lang="mn-MN" sz="1800" b="0" baseline="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В, С, </a:t>
                      </a:r>
                      <a:r>
                        <a:rPr lang="en-US" sz="1800" b="0" baseline="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D, E</a:t>
                      </a:r>
                      <a:r>
                        <a:rPr lang="mn-MN" sz="1800" b="0" baseline="0" dirty="0" smtClean="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rPr>
                        <a:t> хавсралт болон зураг, хүснэгтүүдээс бүрдэнэ.</a:t>
                      </a:r>
                      <a:endParaRPr lang="en-US" sz="1800" b="0" dirty="0">
                        <a:solidFill>
                          <a:schemeClr val="tx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24595941"/>
                  </a:ext>
                </a:extLst>
              </a:tr>
            </a:tbl>
          </a:graphicData>
        </a:graphic>
      </p:graphicFrame>
      <p:pic>
        <p:nvPicPr>
          <p:cNvPr id="3" name="Picture 2"/>
          <p:cNvPicPr>
            <a:picLocks noChangeAspect="1"/>
          </p:cNvPicPr>
          <p:nvPr/>
        </p:nvPicPr>
        <p:blipFill>
          <a:blip r:embed="rId2"/>
          <a:stretch>
            <a:fillRect/>
          </a:stretch>
        </p:blipFill>
        <p:spPr>
          <a:xfrm>
            <a:off x="1600200" y="14466"/>
            <a:ext cx="6297714" cy="493819"/>
          </a:xfrm>
          <a:prstGeom prst="rect">
            <a:avLst/>
          </a:prstGeom>
        </p:spPr>
      </p:pic>
    </p:spTree>
    <p:extLst>
      <p:ext uri="{BB962C8B-B14F-4D97-AF65-F5344CB8AC3E}">
        <p14:creationId xmlns:p14="http://schemas.microsoft.com/office/powerpoint/2010/main" val="2274668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0460" y="514346"/>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066800" y="0"/>
            <a:ext cx="807720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1030108706"/>
              </p:ext>
            </p:extLst>
          </p:nvPr>
        </p:nvGraphicFramePr>
        <p:xfrm>
          <a:off x="246017" y="1600200"/>
          <a:ext cx="8516983" cy="3709687"/>
        </p:xfrm>
        <a:graphic>
          <a:graphicData uri="http://schemas.openxmlformats.org/drawingml/2006/table">
            <a:tbl>
              <a:tblPr firstRow="1" firstCol="1" bandRow="1"/>
              <a:tblGrid>
                <a:gridCol w="296243">
                  <a:extLst>
                    <a:ext uri="{9D8B030D-6E8A-4147-A177-3AD203B41FA5}">
                      <a16:colId xmlns:a16="http://schemas.microsoft.com/office/drawing/2014/main" val="20000"/>
                    </a:ext>
                  </a:extLst>
                </a:gridCol>
                <a:gridCol w="2658140">
                  <a:extLst>
                    <a:ext uri="{9D8B030D-6E8A-4147-A177-3AD203B41FA5}">
                      <a16:colId xmlns:a16="http://schemas.microsoft.com/office/drawing/2014/main" val="20001"/>
                    </a:ext>
                  </a:extLst>
                </a:gridCol>
                <a:gridCol w="4194228">
                  <a:extLst>
                    <a:ext uri="{9D8B030D-6E8A-4147-A177-3AD203B41FA5}">
                      <a16:colId xmlns:a16="http://schemas.microsoft.com/office/drawing/2014/main" val="20002"/>
                    </a:ext>
                  </a:extLst>
                </a:gridCol>
                <a:gridCol w="1368372">
                  <a:extLst>
                    <a:ext uri="{9D8B030D-6E8A-4147-A177-3AD203B41FA5}">
                      <a16:colId xmlns:a16="http://schemas.microsoft.com/office/drawing/2014/main" val="20003"/>
                    </a:ext>
                  </a:extLst>
                </a:gridCol>
              </a:tblGrid>
              <a:tr h="232502">
                <a:tc>
                  <a:txBody>
                    <a:bodyPr/>
                    <a:lstStyle/>
                    <a:p>
                      <a:pPr algn="ctr">
                        <a:lnSpc>
                          <a:spcPct val="107000"/>
                        </a:lnSpc>
                        <a:spcAft>
                          <a:spcPts val="0"/>
                        </a:spcAft>
                      </a:pPr>
                      <a:r>
                        <a:rPr lang="mn-MN"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a:t>
                      </a:r>
                      <a:r>
                        <a:rPr lang="mn-MN"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а</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3295">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1</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ДЦС-2</a:t>
                      </a: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 ТӨХК,</a:t>
                      </a:r>
                      <a:r>
                        <a:rPr lang="en-US" sz="1600" dirty="0" smtClean="0">
                          <a:solidFill>
                            <a:schemeClr val="tx2">
                              <a:lumMod val="50000"/>
                            </a:schemeClr>
                          </a:solidFill>
                          <a:latin typeface="Arial" panose="020B0604020202020204" pitchFamily="34" charset="0"/>
                          <a:ea typeface="SimSun" panose="02010600030101010101" pitchFamily="2" charset="-122"/>
                        </a:rPr>
                        <a:t> “</a:t>
                      </a:r>
                      <a:r>
                        <a:rPr lang="mn-MN" sz="1600" dirty="0" smtClean="0">
                          <a:solidFill>
                            <a:schemeClr val="tx2">
                              <a:lumMod val="50000"/>
                            </a:schemeClr>
                          </a:solidFill>
                          <a:latin typeface="Arial" panose="020B0604020202020204" pitchFamily="34" charset="0"/>
                          <a:ea typeface="SimSun" panose="02010600030101010101" pitchFamily="2" charset="-122"/>
                        </a:rPr>
                        <a:t>ДҮТ</a:t>
                      </a: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baseline="0" dirty="0" smtClean="0">
                          <a:solidFill>
                            <a:schemeClr val="tx2">
                              <a:lumMod val="50000"/>
                            </a:schemeClr>
                          </a:solidFill>
                          <a:latin typeface="Arial" panose="020B0604020202020204" pitchFamily="34" charset="0"/>
                          <a:ea typeface="SimSun" panose="02010600030101010101" pitchFamily="2" charset="-122"/>
                        </a:rPr>
                        <a:t> ТӨХХК,</a:t>
                      </a:r>
                      <a:r>
                        <a:rPr lang="en-US" sz="1600" baseline="0" dirty="0" smtClean="0">
                          <a:solidFill>
                            <a:schemeClr val="tx2">
                              <a:lumMod val="50000"/>
                            </a:schemeClr>
                          </a:solidFill>
                          <a:latin typeface="Arial" panose="020B0604020202020204" pitchFamily="34" charset="0"/>
                          <a:ea typeface="SimSun" panose="02010600030101010101" pitchFamily="2" charset="-122"/>
                        </a:rPr>
                        <a:t> </a:t>
                      </a: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МХЕГ</a:t>
                      </a: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 “</a:t>
                      </a:r>
                      <a:r>
                        <a:rPr kumimoji="0" lang="mn-MN"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ДЦС-</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3”</a:t>
                      </a:r>
                      <a:r>
                        <a:rPr kumimoji="0" lang="mn-MN"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 ТӨХК,</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 “</a:t>
                      </a:r>
                      <a:r>
                        <a:rPr kumimoji="0" lang="mn-MN"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ДЦС-4</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a:t>
                      </a:r>
                      <a:r>
                        <a:rPr kumimoji="0" lang="mn-MN"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 ТӨХК, “УБЦТС” ТӨХК, ЭХХТ, ЭХЗХ</a:t>
                      </a:r>
                      <a:r>
                        <a:rPr kumimoji="0" lang="en-US" sz="1600" b="0" i="0" u="none" strike="noStrike" kern="1200" cap="none" spc="0" normalizeH="0" baseline="0" noProof="0" dirty="0" smtClean="0">
                          <a:ln>
                            <a:noFill/>
                          </a:ln>
                          <a:solidFill>
                            <a:srgbClr val="1F497D">
                              <a:lumMod val="50000"/>
                            </a:srgbClr>
                          </a:solidFill>
                          <a:effectLst/>
                          <a:uLnTx/>
                          <a:uFillTx/>
                          <a:latin typeface="Arial" panose="020B0604020202020204" pitchFamily="34" charset="0"/>
                          <a:ea typeface="SimSun" panose="02010600030101010101" pitchFamily="2" charset="-122"/>
                          <a:cs typeface="+mn-cs"/>
                        </a:rPr>
                        <a:t> </a:t>
                      </a:r>
                      <a:endParaRPr lang="mn-MN" sz="1600" dirty="0" smtClean="0">
                        <a:solidFill>
                          <a:schemeClr val="tx2">
                            <a:lumMod val="50000"/>
                          </a:schemeClr>
                        </a:solidFill>
                        <a:latin typeface="Arial" panose="020B0604020202020204" pitchFamily="34" charset="0"/>
                        <a:ea typeface="SimSun" panose="02010600030101010101" pitchFamily="2" charset="-122"/>
                      </a:endParaRPr>
                    </a:p>
                    <a:p>
                      <a:pPr marL="0" marR="0" lvl="0" indent="0" algn="ctr" defTabSz="457200" rtl="0" eaLnBrk="1" fontAlgn="auto" latinLnBrk="0" hangingPunct="1">
                        <a:lnSpc>
                          <a:spcPct val="107000"/>
                        </a:lnSpc>
                        <a:spcBef>
                          <a:spcPts val="0"/>
                        </a:spcBef>
                        <a:spcAft>
                          <a:spcPts val="0"/>
                        </a:spcAft>
                        <a:buClrTx/>
                        <a:buSzTx/>
                        <a:buFontTx/>
                        <a:buNone/>
                        <a:tabLst/>
                        <a:defRPr/>
                      </a:pPr>
                      <a:endParaRPr lang="mn-MN" sz="1600" dirty="0" smtClean="0">
                        <a:solidFill>
                          <a:schemeClr val="tx2">
                            <a:lumMod val="50000"/>
                          </a:schemeClr>
                        </a:solidFill>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Tx/>
                        <a:buNone/>
                      </a:pPr>
                      <a:endParaRPr lang="en-US"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Tx/>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Эдгээр компаниудаас</a:t>
                      </a: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стандартын төсөлд оруулах нэмэлт санал ирүүлээгүй.</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85000"/>
                        </a:lnSpc>
                        <a:spcAft>
                          <a:spcPts val="0"/>
                        </a:spcAft>
                        <a:buFont typeface="+mj-lt"/>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737394">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2</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err="1" smtClean="0">
                          <a:solidFill>
                            <a:schemeClr val="tx2">
                              <a:lumMod val="50000"/>
                            </a:schemeClr>
                          </a:solidFill>
                          <a:latin typeface="Arial" panose="020B0604020202020204" pitchFamily="34" charset="0"/>
                          <a:ea typeface="SimSun" panose="02010600030101010101" pitchFamily="2" charset="-122"/>
                        </a:rPr>
                        <a:t>ЦДҮС</a:t>
                      </a: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baseline="0" dirty="0" smtClean="0">
                          <a:solidFill>
                            <a:schemeClr val="tx2">
                              <a:lumMod val="50000"/>
                            </a:schemeClr>
                          </a:solidFill>
                          <a:latin typeface="Arial" panose="020B0604020202020204" pitchFamily="34" charset="0"/>
                          <a:ea typeface="SimSun" panose="02010600030101010101" pitchFamily="2" charset="-122"/>
                        </a:rPr>
                        <a:t> </a:t>
                      </a:r>
                      <a:r>
                        <a:rPr lang="mn-MN" sz="1600" dirty="0" smtClean="0">
                          <a:solidFill>
                            <a:schemeClr val="tx2">
                              <a:lumMod val="50000"/>
                            </a:schemeClr>
                          </a:solidFill>
                          <a:latin typeface="Arial" panose="020B0604020202020204" pitchFamily="34" charset="0"/>
                          <a:ea typeface="SimSun" panose="02010600030101010101" pitchFamily="2" charset="-122"/>
                        </a:rPr>
                        <a:t>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85000"/>
                        </a:lnSpc>
                        <a:spcBef>
                          <a:spcPts val="0"/>
                        </a:spcBef>
                        <a:spcAft>
                          <a:spcPts val="0"/>
                        </a:spcAft>
                        <a:buClrTx/>
                        <a:buSzTx/>
                        <a:buFont typeface="Arial" panose="020B0604020202020204" pitchFamily="34" charset="0"/>
                        <a:buNone/>
                        <a:tabLst/>
                        <a:defRPr/>
                      </a:pPr>
                      <a:r>
                        <a:rPr lang="mn-MN" sz="1600" kern="1200" baseline="0" dirty="0" smtClean="0">
                          <a:solidFill>
                            <a:schemeClr val="tx2">
                              <a:lumMod val="50000"/>
                            </a:schemeClr>
                          </a:solidFill>
                          <a:effectLst/>
                          <a:latin typeface="Arial" panose="020B0604020202020204" pitchFamily="34" charset="0"/>
                          <a:ea typeface="+mn-ea"/>
                          <a:cs typeface="Arial" panose="020B0604020202020204" pitchFamily="34" charset="0"/>
                        </a:rPr>
                        <a:t>Нэршил хэллэг, найруулгыг сайжруулах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endPar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p>
                    <a:p>
                      <a:pPr marL="0" lvl="0" indent="0" algn="ctr">
                        <a:lnSpc>
                          <a:spcPct val="85000"/>
                        </a:lnSpc>
                        <a:spcAft>
                          <a:spcPts val="0"/>
                        </a:spcAft>
                        <a:buFont typeface="+mj-lt"/>
                        <a:buNone/>
                      </a:pPr>
                      <a:endPar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45842">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3</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ШУТИС-ЭХС</a:t>
                      </a:r>
                      <a:r>
                        <a:rPr lang="en-US" sz="1600" dirty="0" smtClean="0">
                          <a:solidFill>
                            <a:schemeClr val="tx2">
                              <a:lumMod val="50000"/>
                            </a:schemeClr>
                          </a:solidFill>
                          <a:latin typeface="Arial" panose="020B0604020202020204" pitchFamily="34" charset="0"/>
                          <a:ea typeface="SimSun" panose="02010600030101010101" pitchFamily="2" charset="-122"/>
                        </a:rPr>
                        <a:t>”</a:t>
                      </a:r>
                      <a:r>
                        <a:rPr lang="mn-MN" sz="1600" dirty="0" smtClean="0">
                          <a:solidFill>
                            <a:schemeClr val="tx2">
                              <a:lumMod val="50000"/>
                            </a:schemeClr>
                          </a:solidFill>
                          <a:latin typeface="Arial" panose="020B0604020202020204" pitchFamily="34" charset="0"/>
                          <a:ea typeface="SimSun" panose="02010600030101010101" pitchFamily="2" charset="-122"/>
                        </a:rPr>
                        <a:t>, СХЗГ,</a:t>
                      </a:r>
                      <a:r>
                        <a:rPr lang="mn-MN" sz="1600" baseline="0" dirty="0" smtClean="0">
                          <a:solidFill>
                            <a:schemeClr val="tx2">
                              <a:lumMod val="50000"/>
                            </a:schemeClr>
                          </a:solidFill>
                          <a:latin typeface="Arial" panose="020B0604020202020204" pitchFamily="34" charset="0"/>
                          <a:ea typeface="SimSun" panose="02010600030101010101" pitchFamily="2" charset="-122"/>
                        </a:rPr>
                        <a:t> </a:t>
                      </a:r>
                      <a:r>
                        <a:rPr lang="en-US" sz="1600" baseline="0" dirty="0" smtClean="0">
                          <a:solidFill>
                            <a:schemeClr val="tx2">
                              <a:lumMod val="50000"/>
                            </a:schemeClr>
                          </a:solidFill>
                          <a:latin typeface="Arial" panose="020B0604020202020204" pitchFamily="34" charset="0"/>
                          <a:ea typeface="SimSun" panose="02010600030101010101" pitchFamily="2" charset="-122"/>
                        </a:rPr>
                        <a:t>“</a:t>
                      </a:r>
                      <a:r>
                        <a:rPr lang="mn-MN" sz="1600" baseline="0" dirty="0" err="1" smtClean="0">
                          <a:solidFill>
                            <a:schemeClr val="tx2">
                              <a:lumMod val="50000"/>
                            </a:schemeClr>
                          </a:solidFill>
                          <a:latin typeface="Arial" panose="020B0604020202020204" pitchFamily="34" charset="0"/>
                          <a:ea typeface="SimSun" panose="02010600030101010101" pitchFamily="2" charset="-122"/>
                        </a:rPr>
                        <a:t>БЗӨБЦТС</a:t>
                      </a:r>
                      <a:r>
                        <a:rPr lang="en-US" sz="1600" baseline="0" dirty="0" smtClean="0">
                          <a:solidFill>
                            <a:schemeClr val="tx2">
                              <a:lumMod val="50000"/>
                            </a:schemeClr>
                          </a:solidFill>
                          <a:latin typeface="Arial" panose="020B0604020202020204" pitchFamily="34" charset="0"/>
                          <a:ea typeface="SimSun" panose="02010600030101010101" pitchFamily="2" charset="-122"/>
                        </a:rPr>
                        <a:t>”</a:t>
                      </a:r>
                      <a:r>
                        <a:rPr lang="mn-MN" sz="1600" baseline="0" dirty="0" smtClean="0">
                          <a:solidFill>
                            <a:schemeClr val="tx2">
                              <a:lumMod val="50000"/>
                            </a:schemeClr>
                          </a:solidFill>
                          <a:latin typeface="Arial" panose="020B0604020202020204" pitchFamily="34" charset="0"/>
                          <a:ea typeface="SimSun" panose="02010600030101010101" pitchFamily="2" charset="-122"/>
                        </a:rPr>
                        <a:t> ТӨХК, </a:t>
                      </a:r>
                      <a:r>
                        <a:rPr lang="en-US" sz="1600" baseline="0" dirty="0" smtClean="0">
                          <a:solidFill>
                            <a:schemeClr val="tx2">
                              <a:lumMod val="50000"/>
                            </a:schemeClr>
                          </a:solidFill>
                          <a:latin typeface="Arial" panose="020B0604020202020204" pitchFamily="34" charset="0"/>
                          <a:ea typeface="SimSun" panose="02010600030101010101" pitchFamily="2" charset="-122"/>
                        </a:rPr>
                        <a:t>“</a:t>
                      </a:r>
                      <a:r>
                        <a:rPr lang="mn-MN" sz="1600" baseline="0" dirty="0" err="1" smtClean="0">
                          <a:solidFill>
                            <a:schemeClr val="tx2">
                              <a:lumMod val="50000"/>
                            </a:schemeClr>
                          </a:solidFill>
                          <a:latin typeface="Arial" panose="020B0604020202020204" pitchFamily="34" charset="0"/>
                          <a:ea typeface="SimSun" panose="02010600030101010101" pitchFamily="2" charset="-122"/>
                        </a:rPr>
                        <a:t>ЭБЦТС</a:t>
                      </a:r>
                      <a:r>
                        <a:rPr lang="en-US" sz="1600" baseline="0" dirty="0" smtClean="0">
                          <a:solidFill>
                            <a:schemeClr val="tx2">
                              <a:lumMod val="50000"/>
                            </a:schemeClr>
                          </a:solidFill>
                          <a:latin typeface="Arial" panose="020B0604020202020204" pitchFamily="34" charset="0"/>
                          <a:ea typeface="SimSun" panose="02010600030101010101" pitchFamily="2" charset="-122"/>
                        </a:rPr>
                        <a:t>”</a:t>
                      </a:r>
                      <a:r>
                        <a:rPr lang="mn-MN" sz="1600" baseline="0" dirty="0" smtClean="0">
                          <a:solidFill>
                            <a:schemeClr val="tx2">
                              <a:lumMod val="50000"/>
                            </a:schemeClr>
                          </a:solidFill>
                          <a:latin typeface="Arial" panose="020B0604020202020204" pitchFamily="34" charset="0"/>
                          <a:ea typeface="SimSun" panose="02010600030101010101" pitchFamily="2" charset="-122"/>
                        </a:rPr>
                        <a:t> ТӨХК,</a:t>
                      </a:r>
                      <a:r>
                        <a:rPr lang="en-US" sz="1600" dirty="0" smtClean="0">
                          <a:solidFill>
                            <a:schemeClr val="tx2">
                              <a:lumMod val="50000"/>
                            </a:schemeClr>
                          </a:solidFill>
                          <a:latin typeface="Arial" panose="020B0604020202020204" pitchFamily="34" charset="0"/>
                          <a:ea typeface="SimSun" panose="02010600030101010101" pitchFamily="2" charset="-122"/>
                        </a:rPr>
                        <a:t> </a:t>
                      </a:r>
                      <a:r>
                        <a:rPr lang="mn-MN" sz="1600" dirty="0" smtClean="0">
                          <a:solidFill>
                            <a:schemeClr val="tx2">
                              <a:lumMod val="50000"/>
                            </a:schemeClr>
                          </a:solidFill>
                          <a:latin typeface="Arial" panose="020B0604020202020204" pitchFamily="34" charset="0"/>
                          <a:ea typeface="SimSun" panose="02010600030101010101" pitchFamily="2" charset="-122"/>
                        </a:rPr>
                        <a:t>“СЭХҮТ”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a:lnSpc>
                          <a:spcPct val="85000"/>
                        </a:lnSpc>
                        <a:spcAft>
                          <a:spcPts val="0"/>
                        </a:spcAft>
                        <a:buFont typeface="+mj-lt"/>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Стандартын</a:t>
                      </a: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төсөлд санал ирүүлээгүй болно.</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85000"/>
                        </a:lnSpc>
                        <a:spcAft>
                          <a:spcPts val="0"/>
                        </a:spcAft>
                        <a:buFont typeface="+mj-lt"/>
                        <a:buNone/>
                      </a:pPr>
                      <a:endPar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bl>
          </a:graphicData>
        </a:graphic>
      </p:graphicFrame>
    </p:spTree>
    <p:extLst>
      <p:ext uri="{BB962C8B-B14F-4D97-AF65-F5344CB8AC3E}">
        <p14:creationId xmlns:p14="http://schemas.microsoft.com/office/powerpoint/2010/main" val="673683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86600" y="647700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7198" r="7951"/>
          <a:stretch/>
        </p:blipFill>
        <p:spPr>
          <a:xfrm>
            <a:off x="1" y="-1"/>
            <a:ext cx="9144000" cy="6877051"/>
          </a:xfrm>
          <a:prstGeom prst="rect">
            <a:avLst/>
          </a:prstGeom>
        </p:spPr>
      </p:pic>
      <p:sp>
        <p:nvSpPr>
          <p:cNvPr id="11" name="Rectangle 10"/>
          <p:cNvSpPr/>
          <p:nvPr/>
        </p:nvSpPr>
        <p:spPr>
          <a:xfrm>
            <a:off x="0" y="3810000"/>
            <a:ext cx="5105400" cy="141978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АНХААРАЛ </a:t>
            </a:r>
            <a:r>
              <a:rPr lang="mn-MN" sz="2800" b="1" dirty="0" smtClean="0">
                <a:solidFill>
                  <a:prstClr val="white"/>
                </a:solidFill>
                <a:latin typeface="Arial" pitchFamily="34" charset="0"/>
                <a:cs typeface="Arial" pitchFamily="34" charset="0"/>
              </a:rPr>
              <a:t>ХАНДУУЛСАНД</a:t>
            </a:r>
            <a:r>
              <a:rPr kumimoji="0" lang="mn-MN" sz="2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 БАЯРЛАЛАА</a:t>
            </a:r>
            <a:endParaRPr kumimoji="0" lang="mn-MN" sz="2800"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22533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762000"/>
            <a:ext cx="8386156" cy="990600"/>
          </a:xfrm>
        </p:spPr>
        <p:txBody>
          <a:bodyPr/>
          <a:lstStyle/>
          <a:p>
            <a:r>
              <a:rPr lang="mn-MN" sz="2000" b="1" dirty="0">
                <a:solidFill>
                  <a:schemeClr val="accent1">
                    <a:lumMod val="50000"/>
                  </a:schemeClr>
                </a:solidFill>
                <a:latin typeface="Arial" panose="020B0604020202020204" pitchFamily="34" charset="0"/>
                <a:cs typeface="Arial" panose="020B0604020202020204" pitchFamily="34" charset="0"/>
              </a:rPr>
              <a:t>1</a:t>
            </a:r>
            <a:r>
              <a:rPr lang="mn-MN" sz="2000" b="1" dirty="0" smtClean="0">
                <a:solidFill>
                  <a:schemeClr val="accent1">
                    <a:lumMod val="50000"/>
                  </a:schemeClr>
                </a:solidFill>
                <a:latin typeface="Arial" panose="020B0604020202020204" pitchFamily="34" charset="0"/>
                <a:cs typeface="Arial" panose="020B0604020202020204" pitchFamily="34" charset="0"/>
              </a:rPr>
              <a:t>. </a:t>
            </a:r>
            <a:r>
              <a:rPr lang="en-US" sz="2000" b="1" dirty="0">
                <a:solidFill>
                  <a:schemeClr val="accent1">
                    <a:lumMod val="50000"/>
                  </a:schemeClr>
                </a:solidFill>
                <a:latin typeface="Arial" panose="020B0604020202020204" pitchFamily="34" charset="0"/>
                <a:cs typeface="Arial" panose="020B0604020202020204" pitchFamily="34" charset="0"/>
              </a:rPr>
              <a:t>MNS IEC 62271-4 "</a:t>
            </a:r>
            <a:r>
              <a:rPr lang="en-US" sz="2000" b="1" dirty="0" err="1">
                <a:solidFill>
                  <a:schemeClr val="accent1">
                    <a:lumMod val="50000"/>
                  </a:schemeClr>
                </a:solidFill>
                <a:latin typeface="Arial" panose="020B0604020202020204" pitchFamily="34" charset="0"/>
                <a:cs typeface="Arial" panose="020B0604020202020204" pitchFamily="34" charset="0"/>
              </a:rPr>
              <a:t>Өндөр</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хүчдэлийн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таслуур</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болон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хуваар</a:t>
            </a:r>
            <a:r>
              <a:rPr lang="mn-MN" sz="2000" b="1" dirty="0">
                <a:solidFill>
                  <a:schemeClr val="accent1">
                    <a:lumMod val="50000"/>
                  </a:schemeClr>
                </a:solidFill>
                <a:latin typeface="Arial" panose="020B0604020202020204" pitchFamily="34" charset="0"/>
                <a:cs typeface="Arial" panose="020B0604020202020204" pitchFamily="34" charset="0"/>
              </a:rPr>
              <a:t>и</a:t>
            </a:r>
            <a:r>
              <a:rPr lang="en-US" sz="2000" b="1" dirty="0" err="1">
                <a:solidFill>
                  <a:schemeClr val="accent1">
                    <a:lumMod val="50000"/>
                  </a:schemeClr>
                </a:solidFill>
                <a:latin typeface="Arial" panose="020B0604020202020204" pitchFamily="34" charset="0"/>
                <a:cs typeface="Arial" panose="020B0604020202020204" pitchFamily="34" charset="0"/>
              </a:rPr>
              <a:t>лах</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байгууламж</a:t>
            </a:r>
            <a:r>
              <a:rPr lang="en-US" sz="2000" b="1" dirty="0">
                <a:solidFill>
                  <a:schemeClr val="accent1">
                    <a:lumMod val="50000"/>
                  </a:schemeClr>
                </a:solidFill>
                <a:latin typeface="Arial" panose="020B0604020202020204" pitchFamily="34" charset="0"/>
                <a:cs typeface="Arial" panose="020B0604020202020204" pitchFamily="34" charset="0"/>
              </a:rPr>
              <a:t> 4-р </a:t>
            </a:r>
            <a:r>
              <a:rPr lang="en-US" sz="2000" b="1" dirty="0" err="1">
                <a:solidFill>
                  <a:schemeClr val="accent1">
                    <a:lumMod val="50000"/>
                  </a:schemeClr>
                </a:solidFill>
                <a:latin typeface="Arial" panose="020B0604020202020204" pitchFamily="34" charset="0"/>
                <a:cs typeface="Arial" panose="020B0604020202020204" pitchFamily="34" charset="0"/>
              </a:rPr>
              <a:t>хэсэг</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Гексафторт</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хүхэр</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ба</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түүний</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хольцын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боловсруулалтын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журам</a:t>
            </a:r>
            <a:r>
              <a:rPr lang="en-US" sz="2000" b="1" dirty="0">
                <a:solidFill>
                  <a:schemeClr val="accent1">
                    <a:lumMod val="50000"/>
                  </a:schemeClr>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8" name="Subtitle 7"/>
              <p:cNvSpPr>
                <a:spLocks noGrp="1"/>
              </p:cNvSpPr>
              <p:nvPr>
                <p:ph type="subTitle" idx="1"/>
              </p:nvPr>
            </p:nvSpPr>
            <p:spPr>
              <a:xfrm>
                <a:off x="564107" y="2209800"/>
                <a:ext cx="8077200" cy="3505200"/>
              </a:xfrm>
            </p:spPr>
            <p:txBody>
              <a:bodyPr/>
              <a:lstStyle/>
              <a:p>
                <a:pPr algn="just"/>
                <a:r>
                  <a:rPr lang="mn-MN" sz="2000" dirty="0" smtClean="0">
                    <a:solidFill>
                      <a:schemeClr val="tx2">
                        <a:lumMod val="50000"/>
                      </a:schemeClr>
                    </a:solidFill>
                    <a:latin typeface="Arial" pitchFamily="34" charset="0"/>
                    <a:cs typeface="Arial" pitchFamily="34" charset="0"/>
                  </a:rPr>
                  <a:t>Энэ </a:t>
                </a:r>
                <a:r>
                  <a:rPr lang="mn-MN" sz="2000" dirty="0">
                    <a:solidFill>
                      <a:schemeClr val="tx2">
                        <a:lumMod val="50000"/>
                      </a:schemeClr>
                    </a:solidFill>
                    <a:latin typeface="Arial" pitchFamily="34" charset="0"/>
                    <a:cs typeface="Arial" pitchFamily="34" charset="0"/>
                  </a:rPr>
                  <a:t>төслийг ЭХЭЗХ-ийн </a:t>
                </a:r>
                <a:r>
                  <a:rPr lang="mn-MN" sz="2000" dirty="0" smtClean="0">
                    <a:solidFill>
                      <a:schemeClr val="tx2">
                        <a:lumMod val="50000"/>
                      </a:schemeClr>
                    </a:solidFill>
                    <a:latin typeface="Arial" pitchFamily="34" charset="0"/>
                    <a:cs typeface="Arial" pitchFamily="34" charset="0"/>
                  </a:rPr>
                  <a:t>СННХ-ийн Стандартын секторын </a:t>
                </a:r>
                <a:r>
                  <a:rPr lang="mn-MN" sz="2000" dirty="0">
                    <a:solidFill>
                      <a:schemeClr val="tx2">
                        <a:lumMod val="50000"/>
                      </a:schemeClr>
                    </a:solidFill>
                    <a:latin typeface="Arial" pitchFamily="34" charset="0"/>
                    <a:cs typeface="Arial" pitchFamily="34" charset="0"/>
                  </a:rPr>
                  <a:t>ИТА Г.Амаржаргал орчуулж, МУ-ын Зөвлөх инженер </a:t>
                </a:r>
                <a:r>
                  <a:rPr lang="mn-MN" sz="2000" dirty="0" smtClean="0">
                    <a:solidFill>
                      <a:schemeClr val="tx2">
                        <a:lumMod val="50000"/>
                      </a:schemeClr>
                    </a:solidFill>
                    <a:latin typeface="Arial" pitchFamily="34" charset="0"/>
                    <a:cs typeface="Arial" pitchFamily="34" charset="0"/>
                  </a:rPr>
                  <a:t>О.Намжил </a:t>
                </a:r>
                <a:r>
                  <a:rPr lang="mn-MN" sz="2000" dirty="0">
                    <a:solidFill>
                      <a:schemeClr val="tx2">
                        <a:lumMod val="50000"/>
                      </a:schemeClr>
                    </a:solidFill>
                    <a:latin typeface="Arial" pitchFamily="34" charset="0"/>
                    <a:cs typeface="Arial" pitchFamily="34" charset="0"/>
                  </a:rPr>
                  <a:t>редакц хийсэн</a:t>
                </a:r>
                <a:r>
                  <a:rPr lang="mn-MN" sz="2000" dirty="0" smtClean="0">
                    <a:solidFill>
                      <a:schemeClr val="tx2">
                        <a:lumMod val="50000"/>
                      </a:schemeClr>
                    </a:solidFill>
                    <a:latin typeface="Arial" pitchFamily="34" charset="0"/>
                    <a:cs typeface="Arial" pitchFamily="34" charset="0"/>
                  </a:rPr>
                  <a:t>.</a:t>
                </a:r>
              </a:p>
              <a:p>
                <a:pPr algn="just"/>
                <a:endParaRPr lang="mn-MN" sz="2000" dirty="0">
                  <a:solidFill>
                    <a:schemeClr val="tx2">
                      <a:lumMod val="50000"/>
                    </a:schemeClr>
                  </a:solidFill>
                  <a:latin typeface="Arial" pitchFamily="34" charset="0"/>
                  <a:cs typeface="Arial" pitchFamily="34" charset="0"/>
                </a:endParaRPr>
              </a:p>
              <a:p>
                <a:pPr algn="just"/>
                <a:r>
                  <a:rPr lang="mn-MN" sz="2000" dirty="0">
                    <a:solidFill>
                      <a:schemeClr val="tx2">
                        <a:lumMod val="50000"/>
                      </a:schemeClr>
                    </a:solidFill>
                    <a:latin typeface="Arial" pitchFamily="34" charset="0"/>
                    <a:cs typeface="Arial" pitchFamily="34" charset="0"/>
                  </a:rPr>
                  <a:t>Энэхүү стандартад өндөр хүчдэлийн хуваарилах байгууламж болон удирдлагын тоноглолын суурилуулалт, шалгалт, хэвийн ба хэвийн бус үйл ажиллагаа болон ашиглаж дуусах үед</a:t>
                </a:r>
                <a:r>
                  <a:rPr lang="en-US" sz="2000" dirty="0">
                    <a:solidFill>
                      <a:schemeClr val="tx2">
                        <a:lumMod val="50000"/>
                      </a:schemeClr>
                    </a:solidFill>
                    <a:latin typeface="Arial" pitchFamily="34" charset="0"/>
                    <a:cs typeface="Arial" pitchFamily="34" charset="0"/>
                  </a:rPr>
                  <a:t> </a:t>
                </a:r>
                <a14:m>
                  <m:oMath xmlns:m="http://schemas.openxmlformats.org/officeDocument/2006/math">
                    <m:sSub>
                      <m:sSubPr>
                        <m:ctrlPr>
                          <a:rPr lang="en-US" sz="2000" i="1">
                            <a:latin typeface="Cambria Math" panose="02040503050406030204" pitchFamily="18" charset="0"/>
                          </a:rPr>
                        </m:ctrlPr>
                      </m:sSubPr>
                      <m:e>
                        <m:r>
                          <m:rPr>
                            <m:sty m:val="p"/>
                          </m:rPr>
                          <a:rPr lang="mn-MN" sz="2000">
                            <a:latin typeface="Cambria Math" panose="02040503050406030204" pitchFamily="18" charset="0"/>
                          </a:rPr>
                          <m:t>SF</m:t>
                        </m:r>
                      </m:e>
                      <m:sub>
                        <m:r>
                          <a:rPr lang="mn-MN" sz="2000">
                            <a:latin typeface="Cambria Math" panose="02040503050406030204" pitchFamily="18" charset="0"/>
                          </a:rPr>
                          <m:t>6</m:t>
                        </m:r>
                      </m:sub>
                    </m:sSub>
                  </m:oMath>
                </a14:m>
                <a:r>
                  <a:rPr lang="en-US" sz="2000" dirty="0">
                    <a:solidFill>
                      <a:schemeClr val="tx2">
                        <a:lumMod val="50000"/>
                      </a:schemeClr>
                    </a:solidFill>
                    <a:latin typeface="Arial" pitchFamily="34" charset="0"/>
                    <a:cs typeface="Arial" pitchFamily="34" charset="0"/>
                  </a:rPr>
                  <a:t> </a:t>
                </a:r>
                <a:r>
                  <a:rPr lang="mn-MN" sz="2000" dirty="0">
                    <a:solidFill>
                      <a:schemeClr val="tx2">
                        <a:lumMod val="50000"/>
                      </a:schemeClr>
                    </a:solidFill>
                    <a:latin typeface="Arial" pitchFamily="34" charset="0"/>
                    <a:cs typeface="Arial" pitchFamily="34" charset="0"/>
                  </a:rPr>
                  <a:t>хийг боловсруулах горимыг  тогтоосон болно. Эдгээр горим нь</a:t>
                </a:r>
                <a14:m>
                  <m:oMath xmlns:m="http://schemas.openxmlformats.org/officeDocument/2006/math">
                    <m:sSub>
                      <m:sSubPr>
                        <m:ctrlPr>
                          <a:rPr lang="en-US" sz="2000" i="1">
                            <a:latin typeface="Cambria Math" panose="02040503050406030204" pitchFamily="18" charset="0"/>
                          </a:rPr>
                        </m:ctrlPr>
                      </m:sSubPr>
                      <m:e>
                        <m:r>
                          <m:rPr>
                            <m:sty m:val="p"/>
                          </m:rPr>
                          <a:rPr lang="mn-MN" sz="2000">
                            <a:latin typeface="Cambria Math" panose="02040503050406030204" pitchFamily="18" charset="0"/>
                          </a:rPr>
                          <m:t>SF</m:t>
                        </m:r>
                      </m:e>
                      <m:sub>
                        <m:r>
                          <a:rPr lang="mn-MN" sz="2000">
                            <a:latin typeface="Cambria Math" panose="02040503050406030204" pitchFamily="18" charset="0"/>
                          </a:rPr>
                          <m:t>6</m:t>
                        </m:r>
                      </m:sub>
                    </m:sSub>
                  </m:oMath>
                </a14:m>
                <a:r>
                  <a:rPr lang="mn-MN" sz="2000" dirty="0">
                    <a:solidFill>
                      <a:schemeClr val="tx2">
                        <a:lumMod val="50000"/>
                      </a:schemeClr>
                    </a:solidFill>
                    <a:latin typeface="Arial" pitchFamily="34" charset="0"/>
                    <a:cs typeface="Arial" pitchFamily="34" charset="0"/>
                  </a:rPr>
                  <a:t>хийтэй ажиллах ажилтнуудын аюулгүй байдлыг хангах (хавсралт B-г харна уу), байгаль орчинд </a:t>
                </a:r>
                <a:r>
                  <a:rPr lang="mn-MN" sz="2000" dirty="0" smtClean="0">
                    <a:solidFill>
                      <a:schemeClr val="tx2">
                        <a:lumMod val="50000"/>
                      </a:schemeClr>
                    </a:solidFill>
                    <a:latin typeface="Arial" pitchFamily="34" charset="0"/>
                    <a:cs typeface="Arial" pitchFamily="34" charset="0"/>
                  </a:rPr>
                  <a:t>алдагдах SF6 </a:t>
                </a:r>
                <a:r>
                  <a:rPr lang="mn-MN" sz="2000" dirty="0">
                    <a:solidFill>
                      <a:schemeClr val="tx2">
                        <a:lumMod val="50000"/>
                      </a:schemeClr>
                    </a:solidFill>
                    <a:latin typeface="Arial" pitchFamily="34" charset="0"/>
                    <a:cs typeface="Arial" pitchFamily="34" charset="0"/>
                  </a:rPr>
                  <a:t>хийн  хэмжээг бууруулах наад захын шаардлагуудыг </a:t>
                </a:r>
                <a:r>
                  <a:rPr lang="mn-MN" sz="2000" dirty="0" smtClean="0">
                    <a:solidFill>
                      <a:schemeClr val="tx2">
                        <a:lumMod val="50000"/>
                      </a:schemeClr>
                    </a:solidFill>
                    <a:latin typeface="Arial" pitchFamily="34" charset="0"/>
                    <a:cs typeface="Arial" pitchFamily="34" charset="0"/>
                  </a:rPr>
                  <a:t>тогтооно. </a:t>
                </a:r>
                <a:endParaRPr lang="en-US" sz="2000" dirty="0">
                  <a:solidFill>
                    <a:schemeClr val="tx2">
                      <a:lumMod val="50000"/>
                    </a:schemeClr>
                  </a:solidFill>
                  <a:latin typeface="Arial" pitchFamily="34" charset="0"/>
                  <a:cs typeface="Arial" pitchFamily="34" charset="0"/>
                </a:endParaRPr>
              </a:p>
              <a:p>
                <a:endParaRPr lang="en-US" sz="2000" dirty="0"/>
              </a:p>
              <a:p>
                <a:pPr algn="just"/>
                <a:endParaRPr lang="mn-MN" sz="2000" dirty="0" smtClean="0">
                  <a:solidFill>
                    <a:schemeClr val="tx2">
                      <a:lumMod val="50000"/>
                    </a:schemeClr>
                  </a:solidFill>
                  <a:latin typeface="Arial" pitchFamily="34" charset="0"/>
                  <a:cs typeface="Arial" pitchFamily="34" charset="0"/>
                </a:endParaRPr>
              </a:p>
              <a:p>
                <a:pPr algn="just"/>
                <a:endParaRPr lang="mn-MN" sz="2000" dirty="0" smtClean="0">
                  <a:solidFill>
                    <a:schemeClr val="tx2">
                      <a:lumMod val="50000"/>
                    </a:schemeClr>
                  </a:solidFill>
                  <a:latin typeface="Arial" pitchFamily="34" charset="0"/>
                  <a:cs typeface="Arial" pitchFamily="34" charset="0"/>
                </a:endParaRPr>
              </a:p>
              <a:p>
                <a:pPr lvl="0" algn="just"/>
                <a:endParaRPr lang="ru-RU" sz="2000" dirty="0">
                  <a:solidFill>
                    <a:schemeClr val="tx2">
                      <a:lumMod val="50000"/>
                    </a:schemeClr>
                  </a:solidFill>
                  <a:latin typeface="Arial" pitchFamily="34" charset="0"/>
                  <a:cs typeface="Arial" pitchFamily="34" charset="0"/>
                </a:endParaRPr>
              </a:p>
              <a:p>
                <a:pPr algn="just"/>
                <a:endParaRPr lang="mn-MN" sz="2000" kern="1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Subtitle 7"/>
              <p:cNvSpPr>
                <a:spLocks noGrp="1" noRot="1" noChangeAspect="1" noMove="1" noResize="1" noEditPoints="1" noAdjustHandles="1" noChangeArrowheads="1" noChangeShapeType="1" noTextEdit="1"/>
              </p:cNvSpPr>
              <p:nvPr>
                <p:ph type="subTitle" idx="1"/>
              </p:nvPr>
            </p:nvSpPr>
            <p:spPr>
              <a:xfrm>
                <a:off x="564107" y="2209800"/>
                <a:ext cx="8077200" cy="3505200"/>
              </a:xfrm>
              <a:blipFill>
                <a:blip r:embed="rId2"/>
                <a:stretch>
                  <a:fillRect l="-830" t="-870" r="-755" b="-4870"/>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D67EF6-C357-452C-8E32-82B5751733A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28156" y="76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3345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74" y="547810"/>
            <a:ext cx="8610600" cy="631310"/>
          </a:xfrm>
        </p:spPr>
        <p:txBody>
          <a:bodyPr/>
          <a:lstStyle/>
          <a:p>
            <a:r>
              <a:rPr lang="en-US" sz="3200" dirty="0" smtClean="0">
                <a:solidFill>
                  <a:schemeClr val="accent5">
                    <a:lumMod val="50000"/>
                  </a:schemeClr>
                </a:solidFill>
                <a:latin typeface="Arial" pitchFamily="34" charset="0"/>
                <a:cs typeface="Arial" pitchFamily="34" charset="0"/>
              </a:rPr>
              <a:t/>
            </a:r>
            <a:br>
              <a:rPr lang="en-US" sz="3200" dirty="0" smtClean="0">
                <a:solidFill>
                  <a:schemeClr val="accent5">
                    <a:lumMod val="50000"/>
                  </a:schemeClr>
                </a:solidFill>
                <a:latin typeface="Arial" pitchFamily="34" charset="0"/>
                <a:cs typeface="Arial" pitchFamily="34" charset="0"/>
              </a:rPr>
            </a:br>
            <a:r>
              <a:rPr lang="en-US" sz="3200" dirty="0" smtClean="0"/>
              <a:t/>
            </a:r>
            <a:br>
              <a:rPr lang="en-US" sz="3200" dirty="0" smtClean="0"/>
            </a:br>
            <a:r>
              <a:rPr lang="mn-MN" sz="2400" b="1" dirty="0" smtClean="0">
                <a:solidFill>
                  <a:schemeClr val="tx2">
                    <a:lumMod val="75000"/>
                  </a:schemeClr>
                </a:solidFill>
                <a:latin typeface="Arial" panose="020B0604020202020204" pitchFamily="34" charset="0"/>
                <a:cs typeface="Arial" panose="020B0604020202020204" pitchFamily="34" charset="0"/>
              </a:rPr>
              <a:t>Төслийн</a:t>
            </a:r>
            <a:r>
              <a:rPr lang="mn-MN" sz="2400" b="1" dirty="0" smtClean="0">
                <a:solidFill>
                  <a:schemeClr val="accent1">
                    <a:lumMod val="75000"/>
                  </a:schemeClr>
                </a:solidFill>
                <a:latin typeface="Arial" panose="020B0604020202020204" pitchFamily="34" charset="0"/>
                <a:cs typeface="Arial" panose="020B0604020202020204" pitchFamily="34" charset="0"/>
              </a:rPr>
              <a:t> </a:t>
            </a:r>
            <a:r>
              <a:rPr lang="mn-MN" sz="2400" b="1" dirty="0" smtClean="0">
                <a:solidFill>
                  <a:schemeClr val="tx2">
                    <a:lumMod val="75000"/>
                  </a:schemeClr>
                </a:solidFill>
                <a:latin typeface="Arial" panose="020B0604020202020204" pitchFamily="34" charset="0"/>
                <a:cs typeface="Arial" panose="020B0604020202020204" pitchFamily="34" charset="0"/>
              </a:rPr>
              <a:t>бүтэц</a:t>
            </a:r>
            <a:endParaRPr lang="en-US" sz="2400" dirty="0">
              <a:solidFill>
                <a:schemeClr val="tx2">
                  <a:lumMod val="75000"/>
                </a:schemeClr>
              </a:solidFill>
            </a:endParaRPr>
          </a:p>
        </p:txBody>
      </p:sp>
      <p:sp>
        <p:nvSpPr>
          <p:cNvPr id="4" name="Date Placeholder 3"/>
          <p:cNvSpPr>
            <a:spLocks noGrp="1"/>
          </p:cNvSpPr>
          <p:nvPr>
            <p:ph type="dt" sz="half" idx="10"/>
          </p:nvPr>
        </p:nvSpPr>
        <p:spPr/>
        <p:txBody>
          <a:bodyPr/>
          <a:lstStyle/>
          <a:p>
            <a:fld id="{46A4A955-3D37-4C2D-8E4E-0F17BB2A77FA}" type="datetime1">
              <a:rPr lang="en-US" smtClean="0"/>
              <a:pPr/>
              <a:t>6/2/2022</a:t>
            </a:fld>
            <a:endParaRPr lang="en-US" dirty="0"/>
          </a:p>
        </p:txBody>
      </p:sp>
      <p:sp>
        <p:nvSpPr>
          <p:cNvPr id="3" name="Rectangle 2"/>
          <p:cNvSpPr/>
          <p:nvPr/>
        </p:nvSpPr>
        <p:spPr>
          <a:xfrm>
            <a:off x="1524000" y="88382"/>
            <a:ext cx="7327174" cy="369332"/>
          </a:xfrm>
          <a:prstGeom prst="rect">
            <a:avLst/>
          </a:prstGeom>
        </p:spPr>
        <p:txBody>
          <a:bodyPr wrap="square">
            <a:spAutoFit/>
          </a:bodyPr>
          <a:lstStyle/>
          <a:p>
            <a:pPr lvl="0"/>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ЭРЧИМ ХҮЧНИЙ ЭДИЙН ЗАСГИЙН  </a:t>
            </a:r>
            <a:r>
              <a:rPr lang="mn-MN" dirty="0" smtClean="0">
                <a:solidFill>
                  <a:prstClr val="white"/>
                </a:solidFill>
                <a:latin typeface="Arial" panose="020B0604020202020204" pitchFamily="34" charset="0"/>
                <a:cs typeface="Arial" panose="020B0604020202020204" pitchFamily="34" charset="0"/>
              </a:rPr>
              <a:t>ХҮРЭЭЛЭН</a:t>
            </a:r>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 ТӨХК</a:t>
            </a:r>
            <a:endParaRPr lang="en-US" dirty="0">
              <a:solidFill>
                <a:prstClr val="white"/>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85153808"/>
              </p:ext>
            </p:extLst>
          </p:nvPr>
        </p:nvGraphicFramePr>
        <p:xfrm>
          <a:off x="628650" y="1825625"/>
          <a:ext cx="7952560" cy="2560320"/>
        </p:xfrm>
        <a:graphic>
          <a:graphicData uri="http://schemas.openxmlformats.org/drawingml/2006/table">
            <a:tbl>
              <a:tblPr firstRow="1" firstCol="1" bandRow="1">
                <a:tableStyleId>{5940675A-B579-460E-94D1-54222C63F5DA}</a:tableStyleId>
              </a:tblPr>
              <a:tblGrid>
                <a:gridCol w="445294">
                  <a:extLst>
                    <a:ext uri="{9D8B030D-6E8A-4147-A177-3AD203B41FA5}">
                      <a16:colId xmlns:a16="http://schemas.microsoft.com/office/drawing/2014/main" val="59207502"/>
                    </a:ext>
                  </a:extLst>
                </a:gridCol>
                <a:gridCol w="7507266">
                  <a:extLst>
                    <a:ext uri="{9D8B030D-6E8A-4147-A177-3AD203B41FA5}">
                      <a16:colId xmlns:a16="http://schemas.microsoft.com/office/drawing/2014/main" val="1928539029"/>
                    </a:ext>
                  </a:extLst>
                </a:gridCol>
              </a:tblGrid>
              <a:tr h="301329">
                <a:tc>
                  <a:txBody>
                    <a:bodyPr/>
                    <a:lstStyle/>
                    <a:p>
                      <a:pPr algn="just">
                        <a:lnSpc>
                          <a:spcPct val="150000"/>
                        </a:lnSpc>
                        <a:spcAft>
                          <a:spcPts val="0"/>
                        </a:spcAft>
                      </a:pP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400" b="0" dirty="0">
                          <a:solidFill>
                            <a:schemeClr val="accent1">
                              <a:lumMod val="50000"/>
                            </a:schemeClr>
                          </a:solidFill>
                          <a:effectLst/>
                          <a:latin typeface="Arial" panose="020B0604020202020204" pitchFamily="34" charset="0"/>
                          <a:cs typeface="Arial" panose="020B0604020202020204" pitchFamily="34" charset="0"/>
                        </a:rPr>
                        <a:t>Өмнөх </a:t>
                      </a:r>
                      <a:r>
                        <a:rPr lang="mn-MN" sz="1400" b="0" dirty="0" smtClean="0">
                          <a:solidFill>
                            <a:schemeClr val="accent1">
                              <a:lumMod val="50000"/>
                            </a:schemeClr>
                          </a:solidFill>
                          <a:effectLst/>
                          <a:latin typeface="Arial" panose="020B0604020202020204" pitchFamily="34" charset="0"/>
                          <a:cs typeface="Arial" panose="020B0604020202020204" pitchFamily="34" charset="0"/>
                        </a:rPr>
                        <a:t>үг</a:t>
                      </a:r>
                      <a:endParaRPr lang="en-US" sz="1400" b="0" dirty="0" smtClean="0">
                        <a:solidFill>
                          <a:schemeClr val="accent1">
                            <a:lumMod val="50000"/>
                          </a:schemeClr>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60486152"/>
                  </a:ext>
                </a:extLst>
              </a:tr>
              <a:tr h="309878">
                <a:tc>
                  <a:txBody>
                    <a:bodyPr/>
                    <a:lstStyle/>
                    <a:p>
                      <a:pPr algn="ctr">
                        <a:lnSpc>
                          <a:spcPct val="150000"/>
                        </a:lnSpc>
                        <a:spcAft>
                          <a:spcPts val="0"/>
                        </a:spcAft>
                      </a:pP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71450" algn="l"/>
                        </a:tabLs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Оршил</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86291356"/>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1</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400" b="0" dirty="0" smtClean="0">
                          <a:solidFill>
                            <a:schemeClr val="accent1">
                              <a:lumMod val="50000"/>
                            </a:schemeClr>
                          </a:solidFill>
                          <a:effectLst/>
                          <a:latin typeface="Arial" panose="020B0604020202020204" pitchFamily="34" charset="0"/>
                          <a:cs typeface="Arial" panose="020B0604020202020204" pitchFamily="34" charset="0"/>
                        </a:rPr>
                        <a:t>Ерөнхий зүйл</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5430620"/>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2</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908175" algn="l"/>
                        </a:tabLs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Нэр</a:t>
                      </a:r>
                      <a:r>
                        <a:rPr lang="mn-MN" sz="1400" b="0" baseline="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томьёо, тодорхойлолт </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9062593"/>
                  </a:ext>
                </a:extLst>
              </a:tr>
              <a:tr h="265726">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Суурилуулалт ба ашиглалтын  үед </a:t>
                      </a:r>
                      <a:r>
                        <a:rPr lang="mn-MN" sz="1400" kern="1200" dirty="0" smtClean="0">
                          <a:solidFill>
                            <a:schemeClr val="accent1">
                              <a:lumMod val="50000"/>
                            </a:schemeClr>
                          </a:solidFill>
                          <a:effectLst/>
                          <a:latin typeface="+mn-lt"/>
                          <a:ea typeface="+mn-ea"/>
                          <a:cs typeface="+mn-cs"/>
                        </a:rPr>
                        <a:t>SF</a:t>
                      </a:r>
                      <a:r>
                        <a:rPr lang="mn-MN" sz="1400" kern="1200" baseline="-25000" dirty="0" smtClean="0">
                          <a:solidFill>
                            <a:schemeClr val="accent1">
                              <a:lumMod val="50000"/>
                            </a:schemeClr>
                          </a:solidFill>
                          <a:effectLst/>
                          <a:latin typeface="+mn-lt"/>
                          <a:ea typeface="+mn-ea"/>
                          <a:cs typeface="+mn-cs"/>
                        </a:rPr>
                        <a:t>6</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хийтэй ажиллах</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04767142"/>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4</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Хэвийн ажиллагааны үед </a:t>
                      </a:r>
                      <a:r>
                        <a:rPr lang="mn-MN" sz="1400" kern="1200" dirty="0" smtClean="0">
                          <a:solidFill>
                            <a:schemeClr val="accent1">
                              <a:lumMod val="50000"/>
                            </a:schemeClr>
                          </a:solidFill>
                          <a:effectLst/>
                          <a:latin typeface="+mn-lt"/>
                          <a:ea typeface="+mn-ea"/>
                          <a:cs typeface="+mn-cs"/>
                        </a:rPr>
                        <a:t>SF</a:t>
                      </a:r>
                      <a:r>
                        <a:rPr lang="mn-MN" sz="1400" kern="1200" baseline="-25000" dirty="0" smtClean="0">
                          <a:solidFill>
                            <a:schemeClr val="accent1">
                              <a:lumMod val="50000"/>
                            </a:schemeClr>
                          </a:solidFill>
                          <a:effectLst/>
                          <a:latin typeface="+mn-lt"/>
                          <a:ea typeface="+mn-ea"/>
                          <a:cs typeface="+mn-cs"/>
                        </a:rPr>
                        <a:t>6</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хийтэй ажиллах</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0048515"/>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5</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Ашиглалтын үед </a:t>
                      </a:r>
                      <a:r>
                        <a:rPr lang="mn-MN" sz="1400" kern="1200" dirty="0" smtClean="0">
                          <a:solidFill>
                            <a:schemeClr val="accent1">
                              <a:lumMod val="50000"/>
                            </a:schemeClr>
                          </a:solidFill>
                          <a:effectLst/>
                          <a:latin typeface="+mn-lt"/>
                          <a:ea typeface="+mn-ea"/>
                          <a:cs typeface="+mn-cs"/>
                        </a:rPr>
                        <a:t>SF</a:t>
                      </a:r>
                      <a:r>
                        <a:rPr lang="mn-MN" sz="1400" kern="1200" baseline="-25000" dirty="0" smtClean="0">
                          <a:solidFill>
                            <a:schemeClr val="accent1">
                              <a:lumMod val="50000"/>
                            </a:schemeClr>
                          </a:solidFill>
                          <a:effectLst/>
                          <a:latin typeface="+mn-lt"/>
                          <a:ea typeface="+mn-ea"/>
                          <a:cs typeface="+mn-cs"/>
                        </a:rPr>
                        <a:t>6</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хийг боловсруулах болон сэргээх</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98150297"/>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Тоног төхөөрөмжийн ашиглалтын хугацаа дууссан үед </a:t>
                      </a:r>
                      <a:r>
                        <a:rPr lang="mn-MN" sz="1400" kern="1200" dirty="0" smtClean="0">
                          <a:solidFill>
                            <a:schemeClr val="accent1">
                              <a:lumMod val="50000"/>
                            </a:schemeClr>
                          </a:solidFill>
                          <a:effectLst/>
                          <a:latin typeface="+mn-lt"/>
                          <a:ea typeface="+mn-ea"/>
                          <a:cs typeface="+mn-cs"/>
                        </a:rPr>
                        <a:t>SF</a:t>
                      </a:r>
                      <a:r>
                        <a:rPr lang="mn-MN" sz="1400" kern="1200" baseline="-25000" dirty="0" smtClean="0">
                          <a:solidFill>
                            <a:schemeClr val="accent1">
                              <a:lumMod val="50000"/>
                            </a:schemeClr>
                          </a:solidFill>
                          <a:effectLst/>
                          <a:latin typeface="+mn-lt"/>
                          <a:ea typeface="+mn-ea"/>
                          <a:cs typeface="+mn-cs"/>
                        </a:rPr>
                        <a:t>6</a:t>
                      </a: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хийг устгах </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519706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2466932"/>
              </p:ext>
            </p:extLst>
          </p:nvPr>
        </p:nvGraphicFramePr>
        <p:xfrm>
          <a:off x="628650" y="4257910"/>
          <a:ext cx="7952560" cy="320040"/>
        </p:xfrm>
        <a:graphic>
          <a:graphicData uri="http://schemas.openxmlformats.org/drawingml/2006/table">
            <a:tbl>
              <a:tblPr firstRow="1" firstCol="1" bandRow="1">
                <a:tableStyleId>{5940675A-B579-460E-94D1-54222C63F5DA}</a:tableStyleId>
              </a:tblPr>
              <a:tblGrid>
                <a:gridCol w="445294">
                  <a:extLst>
                    <a:ext uri="{9D8B030D-6E8A-4147-A177-3AD203B41FA5}">
                      <a16:colId xmlns:a16="http://schemas.microsoft.com/office/drawing/2014/main" val="1500943151"/>
                    </a:ext>
                  </a:extLst>
                </a:gridCol>
                <a:gridCol w="7507266">
                  <a:extLst>
                    <a:ext uri="{9D8B030D-6E8A-4147-A177-3AD203B41FA5}">
                      <a16:colId xmlns:a16="http://schemas.microsoft.com/office/drawing/2014/main" val="44496168"/>
                    </a:ext>
                  </a:extLst>
                </a:gridCol>
              </a:tblGrid>
              <a:tr h="301329">
                <a:tc>
                  <a:txBody>
                    <a:bodyPr/>
                    <a:lstStyle/>
                    <a:p>
                      <a:pPr algn="ctr">
                        <a:lnSpc>
                          <a:spcPct val="150000"/>
                        </a:lnSpc>
                        <a:spcAft>
                          <a:spcPts val="0"/>
                        </a:spcAft>
                      </a:pP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en-US"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a:t>
                      </a: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r>
                        <a:rPr lang="en-US"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В</a:t>
                      </a:r>
                      <a:r>
                        <a:rPr lang="en-US"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C, D, E,F,</a:t>
                      </a:r>
                      <a:r>
                        <a:rPr lang="en-US" sz="1400" b="0" baseline="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G, H, I, J</a:t>
                      </a: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хавсралт болон зураг, хүснэгтүүдээс бүрдэнэ</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42051535"/>
                  </a:ext>
                </a:extLst>
              </a:tr>
            </a:tbl>
          </a:graphicData>
        </a:graphic>
      </p:graphicFrame>
    </p:spTree>
    <p:extLst>
      <p:ext uri="{BB962C8B-B14F-4D97-AF65-F5344CB8AC3E}">
        <p14:creationId xmlns:p14="http://schemas.microsoft.com/office/powerpoint/2010/main" val="1994430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4205444026"/>
              </p:ext>
            </p:extLst>
          </p:nvPr>
        </p:nvGraphicFramePr>
        <p:xfrm>
          <a:off x="358982" y="1483995"/>
          <a:ext cx="8537069" cy="4223306"/>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625152">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tblGrid>
              <a:tr h="277924">
                <a:tc>
                  <a:txBody>
                    <a:bodyPr/>
                    <a:lstStyle/>
                    <a:p>
                      <a:pPr algn="ctr">
                        <a:lnSpc>
                          <a:spcPct val="107000"/>
                        </a:lnSpc>
                        <a:spcAft>
                          <a:spcPts val="0"/>
                        </a:spcAft>
                      </a:pPr>
                      <a:r>
                        <a:rPr lang="mn-MN"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Байгууллаг</a:t>
                      </a:r>
                      <a:r>
                        <a:rPr lang="mn-MN" sz="1600" b="1" kern="1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а</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kern="1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Тайлбар</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076">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1</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dirty="0" smtClean="0">
                          <a:solidFill>
                            <a:schemeClr val="tx1"/>
                          </a:solidFill>
                          <a:latin typeface="Arial" panose="020B0604020202020204" pitchFamily="34" charset="0"/>
                          <a:ea typeface="SimSun" panose="02010600030101010101" pitchFamily="2" charset="-122"/>
                        </a:rPr>
                        <a:t>“ДЦС-2” ТӨХК “, “ДЦС-4” ТӨХК,  “ШУТИС-ЭХС”, “УБЦТС” ТӨХК,  “ЭХХТ”,  “ЭХЗХ”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85000"/>
                        </a:lnSpc>
                        <a:spcBef>
                          <a:spcPts val="0"/>
                        </a:spcBef>
                        <a:spcAft>
                          <a:spcPts val="0"/>
                        </a:spcAft>
                        <a:buClrTx/>
                        <a:buSzTx/>
                        <a:buFontTx/>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Эдгээр компаниас</a:t>
                      </a: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стандартын төсөлд оруулах нэмэлт санал ирүүлээгүй.</a:t>
                      </a:r>
                      <a:endParaRPr lang="en-US"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Tx/>
                        <a:buNone/>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endPar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1124219">
                <a:tc>
                  <a:txBody>
                    <a:bodyPr/>
                    <a:lstStyle/>
                    <a:p>
                      <a:pPr algn="ctr">
                        <a:lnSpc>
                          <a:spcPct val="85000"/>
                        </a:lnSpc>
                        <a:spcAft>
                          <a:spcPts val="0"/>
                        </a:spcAft>
                      </a:pPr>
                      <a:r>
                        <a:rPr lang="en-US"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2</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"БЗӨБЦТС"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4.2.1 дэд зүйлд мэргэшсэн гэснийг итгэмжлэгдсэн болгох</a:t>
                      </a:r>
                    </a:p>
                    <a:p>
                      <a:pPr marL="0" lvl="0" indent="0" algn="just" defTabSz="457200" rtl="0" eaLnBrk="1" latinLnBrk="0" hangingPunct="1">
                        <a:lnSpc>
                          <a:spcPct val="85000"/>
                        </a:lnSpc>
                        <a:spcAft>
                          <a:spcPts val="0"/>
                        </a:spcAft>
                        <a:buFont typeface="+mj-lt"/>
                        <a:buNone/>
                      </a:pPr>
                      <a:endPar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4-р хүснэгтэд холболтыг нягтаар хийж гэснийг холболтыг сайтар шалгаж гэж өөрчлөх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Саналыг</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тусгасан</a:t>
                      </a:r>
                      <a:endPar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r h="678038">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3</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МХЕГ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85000"/>
                        </a:lnSpc>
                        <a:spcAft>
                          <a:spcPts val="0"/>
                        </a:spcAft>
                        <a:buFont typeface="Arial" panose="020B0604020202020204" pitchFamily="34" charset="0"/>
                        <a:buNone/>
                      </a:pPr>
                      <a:endPar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a:lnSpc>
                          <a:spcPct val="85000"/>
                        </a:lnSpc>
                        <a:spcAft>
                          <a:spcPts val="0"/>
                        </a:spcAft>
                        <a:buFont typeface="Arial" panose="020B0604020202020204" pitchFamily="34" charset="0"/>
                        <a:buNone/>
                      </a:pPr>
                      <a:r>
                        <a:rPr lang="ru-RU"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стандартын төслүүдийн утга найруулга, нэр томьёо, мэргэжлийн үг хэллэг, эшлэл, найруулгыг дахин нягтлах, одоо хүчин төгөлдөр мөрдөгдөж буй холбогдох хууль тогтоомжтой нийцүүлэх шаардлагатай бөгөөд стандартуудын төслийг дэмжиж байна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85000"/>
                        </a:lnSpc>
                        <a:spcAft>
                          <a:spcPts val="0"/>
                        </a:spcAft>
                        <a:buFont typeface="+mj-lt"/>
                        <a:buNone/>
                      </a:pPr>
                      <a:endPar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bl>
          </a:graphicData>
        </a:graphic>
      </p:graphicFrame>
    </p:spTree>
    <p:extLst>
      <p:ext uri="{BB962C8B-B14F-4D97-AF65-F5344CB8AC3E}">
        <p14:creationId xmlns:p14="http://schemas.microsoft.com/office/powerpoint/2010/main" val="3257255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96834" y="442063"/>
            <a:ext cx="7661366" cy="700937"/>
          </a:xfrm>
        </p:spPr>
        <p:txBody>
          <a:bodyPr/>
          <a:lstStyle/>
          <a:p>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С</a:t>
            </a:r>
            <a:r>
              <a:rPr lang="en-US" sz="2000" b="1" kern="100" dirty="0">
                <a:solidFill>
                  <a:schemeClr val="tx2"/>
                </a:solidFill>
                <a:latin typeface="Arial" panose="020B0604020202020204" pitchFamily="34" charset="0"/>
                <a:ea typeface="Calibri" panose="020F0502020204030204" pitchFamily="34" charset="0"/>
                <a:cs typeface="Arial" panose="020B0604020202020204" pitchFamily="34" charset="0"/>
              </a:rPr>
              <a:t>тандартын </a:t>
            </a:r>
            <a:r>
              <a:rPr lang="en-US"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төсөлд</a:t>
            </a:r>
            <a:r>
              <a:rPr lang="mn-MN" sz="2000" b="1" kern="100" dirty="0" smtClean="0">
                <a:solidFill>
                  <a:schemeClr val="tx2"/>
                </a:solidFill>
                <a:latin typeface="Arial" panose="020B0604020202020204" pitchFamily="34" charset="0"/>
                <a:ea typeface="Calibri" panose="020F0502020204030204" pitchFamily="34" charset="0"/>
                <a:cs typeface="Arial" panose="020B0604020202020204" pitchFamily="34" charset="0"/>
              </a:rPr>
              <a:t> ирүүлсэн саналын товчоо </a:t>
            </a:r>
            <a:endParaRPr lang="en-US" sz="2000" b="1" dirty="0">
              <a:solidFill>
                <a:schemeClr val="tx2"/>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96834" y="1828800"/>
            <a:ext cx="7661366" cy="3733800"/>
          </a:xfrm>
        </p:spPr>
        <p:txBody>
          <a:bodyPr/>
          <a:lstStyle/>
          <a:p>
            <a:pPr algn="just"/>
            <a:r>
              <a:rPr lang="mn-MN" sz="2400" dirty="0" smtClean="0">
                <a:solidFill>
                  <a:schemeClr val="accent1">
                    <a:lumMod val="50000"/>
                  </a:schemeClr>
                </a:solidFill>
                <a:latin typeface="Arial" pitchFamily="34" charset="0"/>
                <a:cs typeface="Arial" pitchFamily="34" charset="0"/>
              </a:rPr>
              <a:t>	</a:t>
            </a:r>
            <a:endParaRPr lang="en-US" sz="2400" dirty="0">
              <a:solidFill>
                <a:schemeClr val="accent1">
                  <a:lumMod val="50000"/>
                </a:schemeClr>
              </a:solidFill>
              <a:latin typeface="Arial" pitchFamily="34" charset="0"/>
              <a:cs typeface="Arial" pitchFamily="34"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A67F59-ED66-40C9-945D-6056BC86E12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267146" y="9879"/>
            <a:ext cx="7472940" cy="4632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879"/>
            <a:ext cx="451860" cy="462857"/>
          </a:xfrm>
          <a:prstGeom prst="rect">
            <a:avLst/>
          </a:prstGeom>
        </p:spPr>
      </p:pic>
      <p:graphicFrame>
        <p:nvGraphicFramePr>
          <p:cNvPr id="9" name="Content Placeholder 3"/>
          <p:cNvGraphicFramePr>
            <a:graphicFrameLocks/>
          </p:cNvGraphicFramePr>
          <p:nvPr>
            <p:extLst/>
          </p:nvPr>
        </p:nvGraphicFramePr>
        <p:xfrm>
          <a:off x="358982" y="1483995"/>
          <a:ext cx="8537069" cy="3579734"/>
        </p:xfrm>
        <a:graphic>
          <a:graphicData uri="http://schemas.openxmlformats.org/drawingml/2006/table">
            <a:tbl>
              <a:tblPr firstRow="1" firstCol="1" bandRow="1"/>
              <a:tblGrid>
                <a:gridCol w="349318">
                  <a:extLst>
                    <a:ext uri="{9D8B030D-6E8A-4147-A177-3AD203B41FA5}">
                      <a16:colId xmlns:a16="http://schemas.microsoft.com/office/drawing/2014/main" val="20000"/>
                    </a:ext>
                  </a:extLst>
                </a:gridCol>
                <a:gridCol w="2625152">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gridCol w="1600199">
                  <a:extLst>
                    <a:ext uri="{9D8B030D-6E8A-4147-A177-3AD203B41FA5}">
                      <a16:colId xmlns:a16="http://schemas.microsoft.com/office/drawing/2014/main" val="20003"/>
                    </a:ext>
                  </a:extLst>
                </a:gridCol>
              </a:tblGrid>
              <a:tr h="310896">
                <a:tc rowSpan="2">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4</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dirty="0" smtClean="0">
                          <a:solidFill>
                            <a:schemeClr val="tx2">
                              <a:lumMod val="50000"/>
                            </a:schemeClr>
                          </a:solidFill>
                          <a:latin typeface="Arial" panose="020B0604020202020204" pitchFamily="34" charset="0"/>
                          <a:ea typeface="SimSun" panose="02010600030101010101" pitchFamily="2" charset="-122"/>
                        </a:rPr>
                        <a:t>"ЦДҮС" ТӨХК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457200" rtl="0" eaLnBrk="1" fontAlgn="auto" latinLnBrk="0" hangingPunct="1">
                        <a:lnSpc>
                          <a:spcPct val="85000"/>
                        </a:lnSpc>
                        <a:spcBef>
                          <a:spcPts val="0"/>
                        </a:spcBef>
                        <a:spcAft>
                          <a:spcPts val="0"/>
                        </a:spcAft>
                        <a:buClrTx/>
                        <a:buSzTx/>
                        <a:buFontTx/>
                        <a:buNone/>
                        <a:tabLst/>
                        <a:defRPr/>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ангиллын код хэсгийн хаваарилах гэснийг хуваарилах алдааг засах</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85000"/>
                        </a:lnSpc>
                        <a:spcBef>
                          <a:spcPts val="0"/>
                        </a:spcBef>
                        <a:spcAft>
                          <a:spcPts val="0"/>
                        </a:spcAft>
                        <a:buClrTx/>
                        <a:buSzTx/>
                        <a:buFont typeface="+mj-lt"/>
                        <a:buNone/>
                        <a:tabLst/>
                        <a:defRPr/>
                      </a:pPr>
                      <a:r>
                        <a:rPr lang="mn-MN" sz="16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Саналыг тусгасан</a:t>
                      </a:r>
                    </a:p>
                    <a:p>
                      <a:pPr marL="0" lvl="0" indent="0" algn="ctr">
                        <a:lnSpc>
                          <a:spcPct val="85000"/>
                        </a:lnSpc>
                        <a:spcAft>
                          <a:spcPts val="0"/>
                        </a:spcAft>
                        <a:buFont typeface="+mj-lt"/>
                        <a:buNone/>
                      </a:pP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222750"/>
                  </a:ext>
                </a:extLst>
              </a:tr>
              <a:tr h="621792">
                <a:tc vMerge="1">
                  <a:txBody>
                    <a:bodyPr/>
                    <a:lstStyle/>
                    <a:p>
                      <a:endParaRPr lang="en-US"/>
                    </a:p>
                  </a:txBody>
                  <a:tcPr/>
                </a:tc>
                <a:tc vMerge="1">
                  <a:txBody>
                    <a:bodyPr/>
                    <a:lstStyle/>
                    <a:p>
                      <a:endParaRPr lang="en-US"/>
                    </a:p>
                  </a:txBody>
                  <a:tcPr/>
                </a:tc>
                <a:tc>
                  <a:txBody>
                    <a:bodyPr/>
                    <a:lstStyle/>
                    <a:p>
                      <a:pPr marL="0" lvl="0" indent="0" algn="just">
                        <a:lnSpc>
                          <a:spcPct val="85000"/>
                        </a:lnSpc>
                        <a:spcAft>
                          <a:spcPts val="0"/>
                        </a:spcAft>
                        <a:buFontTx/>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удирдлагын тоноглолуудад хамаарна гэснийг удирдлагын төхөөрөмжүүдэд болгон засах </a:t>
                      </a:r>
                      <a:endParaRPr lang="en-US"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Хэвээр үлдээсэн</a:t>
                      </a:r>
                      <a:endParaRPr lang="en-US" sz="1600" kern="12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119944"/>
                  </a:ext>
                </a:extLst>
              </a:tr>
              <a:tr h="1124219">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5</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""ДҮТ" ТӨХХК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Монгол улсын ЭХС-д ашиглагдаж буй </a:t>
                      </a:r>
                      <a:r>
                        <a:rPr lang="en-US"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SF6 </a:t>
                      </a: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хийгээр тонохлогдсон нам, дунд, өндөр хүчдэлийн таслуурууд ба тэдгээрийн ашиглалтын заавар, журмууд, засвар үйлчилгээ хийх үндсэн дарааллын талаар мөрдөгдөж буй бичиг баримтын хэсгээс стандартад тусгах.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defTabSz="457200" rtl="0" eaLnBrk="1" latinLnBrk="0" hangingPunct="1">
                        <a:lnSpc>
                          <a:spcPct val="85000"/>
                        </a:lnSpc>
                        <a:spcAft>
                          <a:spcPts val="0"/>
                        </a:spcAft>
                        <a:buFont typeface="+mj-lt"/>
                        <a:buNone/>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Орчуулгыг</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 </a:t>
                      </a:r>
                      <a:r>
                        <a:rPr lang="en-US"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1:1</a:t>
                      </a:r>
                      <a:r>
                        <a:rPr lang="mn-MN" sz="1600" kern="1200" baseline="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-ээр хийдэг учир саналыг тусгаагүй </a:t>
                      </a:r>
                      <a:endPar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693009"/>
                  </a:ext>
                </a:extLst>
              </a:tr>
              <a:tr h="678038">
                <a:tc>
                  <a:txBody>
                    <a:bodyPr/>
                    <a:lstStyle/>
                    <a:p>
                      <a:pPr algn="ctr">
                        <a:lnSpc>
                          <a:spcPct val="85000"/>
                        </a:lnSpc>
                        <a:spcAft>
                          <a:spcPts val="0"/>
                        </a:spcAft>
                      </a:pPr>
                      <a:r>
                        <a:rPr lang="mn-MN" sz="1600" b="1"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6</a:t>
                      </a:r>
                      <a:endParaRPr lang="en-US" sz="16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mn-MN" sz="1600" kern="1200" dirty="0" smtClean="0">
                          <a:solidFill>
                            <a:schemeClr val="tx2">
                              <a:lumMod val="50000"/>
                            </a:schemeClr>
                          </a:solidFill>
                          <a:latin typeface="Arial" panose="020B0604020202020204" pitchFamily="34" charset="0"/>
                          <a:ea typeface="SimSun" panose="02010600030101010101" pitchFamily="2" charset="-122"/>
                          <a:cs typeface="+mn-cs"/>
                        </a:rPr>
                        <a:t>"СЭХҮТ" ТӨҮГ, "ЭБЦТС" ТӨХК, "ДЦС3" ТӨХК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85000"/>
                        </a:lnSpc>
                        <a:spcBef>
                          <a:spcPts val="0"/>
                        </a:spcBef>
                        <a:spcAft>
                          <a:spcPts val="0"/>
                        </a:spcAft>
                        <a:buClrTx/>
                        <a:buSzTx/>
                        <a:buFont typeface="+mj-lt"/>
                        <a:buNone/>
                        <a:tabLst/>
                        <a:defRPr/>
                      </a:pPr>
                      <a:r>
                        <a:rPr lang="mn-MN" sz="1600" kern="12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нэмэлт саналгүй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ctr">
                        <a:lnSpc>
                          <a:spcPct val="85000"/>
                        </a:lnSpc>
                        <a:spcAft>
                          <a:spcPts val="0"/>
                        </a:spcAft>
                        <a:buFont typeface="+mj-lt"/>
                        <a:buNone/>
                      </a:pPr>
                      <a:endPar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lnSpc>
                          <a:spcPct val="85000"/>
                        </a:lnSpc>
                        <a:spcAft>
                          <a:spcPts val="0"/>
                        </a:spcAft>
                        <a:buFont typeface="+mj-lt"/>
                        <a:buNone/>
                      </a:pPr>
                      <a:r>
                        <a:rPr lang="mn-MN" sz="1600" dirty="0" smtClean="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918132"/>
                  </a:ext>
                </a:extLst>
              </a:tr>
            </a:tbl>
          </a:graphicData>
        </a:graphic>
      </p:graphicFrame>
    </p:spTree>
    <p:extLst>
      <p:ext uri="{BB962C8B-B14F-4D97-AF65-F5344CB8AC3E}">
        <p14:creationId xmlns:p14="http://schemas.microsoft.com/office/powerpoint/2010/main" val="232280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577850"/>
            <a:ext cx="8386156" cy="990600"/>
          </a:xfrm>
        </p:spPr>
        <p:txBody>
          <a:bodyPr/>
          <a:lstStyle/>
          <a:p>
            <a:r>
              <a:rPr lang="mn-MN" sz="2000" b="1" dirty="0">
                <a:solidFill>
                  <a:schemeClr val="accent1">
                    <a:lumMod val="50000"/>
                  </a:schemeClr>
                </a:solidFill>
                <a:latin typeface="Arial" panose="020B0604020202020204" pitchFamily="34" charset="0"/>
                <a:cs typeface="Arial" panose="020B0604020202020204" pitchFamily="34" charset="0"/>
              </a:rPr>
              <a:t>2</a:t>
            </a:r>
            <a:r>
              <a:rPr lang="mn-MN" sz="2000" b="1" dirty="0" smtClean="0">
                <a:solidFill>
                  <a:schemeClr val="accent1">
                    <a:lumMod val="50000"/>
                  </a:schemeClr>
                </a:solidFill>
                <a:latin typeface="Arial" panose="020B0604020202020204" pitchFamily="34" charset="0"/>
                <a:cs typeface="Arial" panose="020B0604020202020204" pitchFamily="34" charset="0"/>
              </a:rPr>
              <a:t>. </a:t>
            </a:r>
            <a:r>
              <a:rPr lang="en-US" sz="2000" b="1" dirty="0">
                <a:solidFill>
                  <a:schemeClr val="accent1">
                    <a:lumMod val="50000"/>
                  </a:schemeClr>
                </a:solidFill>
                <a:latin typeface="Arial" panose="020B0604020202020204" pitchFamily="34" charset="0"/>
                <a:cs typeface="Arial" panose="020B0604020202020204" pitchFamily="34" charset="0"/>
              </a:rPr>
              <a:t>MNS IEC 62305-1 “</a:t>
            </a:r>
            <a:r>
              <a:rPr lang="en-US" sz="2000" b="1" dirty="0" err="1">
                <a:solidFill>
                  <a:schemeClr val="accent1">
                    <a:lumMod val="50000"/>
                  </a:schemeClr>
                </a:solidFill>
                <a:latin typeface="Arial" panose="020B0604020202020204" pitchFamily="34" charset="0"/>
                <a:cs typeface="Arial" panose="020B0604020202020204" pitchFamily="34" charset="0"/>
              </a:rPr>
              <a:t>Аянга</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хамгаалалт</a:t>
            </a:r>
            <a:r>
              <a:rPr lang="en-US" sz="2000" b="1" dirty="0">
                <a:solidFill>
                  <a:schemeClr val="accent1">
                    <a:lumMod val="50000"/>
                  </a:schemeClr>
                </a:solidFill>
                <a:latin typeface="Arial" panose="020B0604020202020204" pitchFamily="34" charset="0"/>
                <a:cs typeface="Arial" panose="020B0604020202020204" pitchFamily="34" charset="0"/>
              </a:rPr>
              <a:t>”</a:t>
            </a:r>
          </a:p>
        </p:txBody>
      </p:sp>
      <p:sp>
        <p:nvSpPr>
          <p:cNvPr id="8" name="Subtitle 7"/>
          <p:cNvSpPr>
            <a:spLocks noGrp="1"/>
          </p:cNvSpPr>
          <p:nvPr>
            <p:ph type="subTitle" idx="1"/>
          </p:nvPr>
        </p:nvSpPr>
        <p:spPr>
          <a:xfrm>
            <a:off x="587877" y="1905000"/>
            <a:ext cx="8077200" cy="3505200"/>
          </a:xfrm>
        </p:spPr>
        <p:txBody>
          <a:bodyPr/>
          <a:lstStyle/>
          <a:p>
            <a:pPr algn="just"/>
            <a:r>
              <a:rPr lang="mn-MN" sz="2000" dirty="0" smtClean="0">
                <a:solidFill>
                  <a:schemeClr val="tx2">
                    <a:lumMod val="50000"/>
                  </a:schemeClr>
                </a:solidFill>
                <a:latin typeface="Arial" pitchFamily="34" charset="0"/>
                <a:cs typeface="Arial" pitchFamily="34" charset="0"/>
              </a:rPr>
              <a:t>Энэ </a:t>
            </a:r>
            <a:r>
              <a:rPr lang="mn-MN" sz="2000" dirty="0">
                <a:solidFill>
                  <a:schemeClr val="tx2">
                    <a:lumMod val="50000"/>
                  </a:schemeClr>
                </a:solidFill>
                <a:latin typeface="Arial" pitchFamily="34" charset="0"/>
                <a:cs typeface="Arial" pitchFamily="34" charset="0"/>
              </a:rPr>
              <a:t>төслийг </a:t>
            </a:r>
            <a:r>
              <a:rPr lang="mn-MN" sz="2000" dirty="0" smtClean="0">
                <a:solidFill>
                  <a:schemeClr val="tx2">
                    <a:lumMod val="50000"/>
                  </a:schemeClr>
                </a:solidFill>
                <a:latin typeface="Arial" pitchFamily="34" charset="0"/>
                <a:cs typeface="Arial" pitchFamily="34" charset="0"/>
              </a:rPr>
              <a:t>ДЦС4 орчуулж, редакц </a:t>
            </a:r>
            <a:r>
              <a:rPr lang="mn-MN" sz="2000" dirty="0">
                <a:solidFill>
                  <a:schemeClr val="tx2">
                    <a:lumMod val="50000"/>
                  </a:schemeClr>
                </a:solidFill>
                <a:latin typeface="Arial" pitchFamily="34" charset="0"/>
                <a:cs typeface="Arial" pitchFamily="34" charset="0"/>
              </a:rPr>
              <a:t>хийсэн</a:t>
            </a:r>
            <a:r>
              <a:rPr lang="mn-MN" sz="2000" dirty="0" smtClean="0">
                <a:solidFill>
                  <a:schemeClr val="tx2">
                    <a:lumMod val="50000"/>
                  </a:schemeClr>
                </a:solidFill>
                <a:latin typeface="Arial" pitchFamily="34" charset="0"/>
                <a:cs typeface="Arial" pitchFamily="34" charset="0"/>
              </a:rPr>
              <a:t>.</a:t>
            </a:r>
          </a:p>
          <a:p>
            <a:pPr algn="just"/>
            <a:endParaRPr lang="mn-MN" sz="2000" dirty="0">
              <a:solidFill>
                <a:schemeClr val="tx2">
                  <a:lumMod val="50000"/>
                </a:schemeClr>
              </a:solidFill>
              <a:latin typeface="Arial" pitchFamily="34" charset="0"/>
              <a:cs typeface="Arial" pitchFamily="34" charset="0"/>
            </a:endParaRPr>
          </a:p>
          <a:p>
            <a:pPr algn="just"/>
            <a:r>
              <a:rPr lang="mn-MN" sz="2000" dirty="0">
                <a:solidFill>
                  <a:schemeClr val="tx2">
                    <a:lumMod val="50000"/>
                  </a:schemeClr>
                </a:solidFill>
                <a:latin typeface="Arial" pitchFamily="34" charset="0"/>
                <a:cs typeface="Arial" pitchFamily="34" charset="0"/>
              </a:rPr>
              <a:t>Э</a:t>
            </a:r>
            <a:r>
              <a:rPr lang="mn-MN" sz="2000" dirty="0" smtClean="0">
                <a:solidFill>
                  <a:schemeClr val="tx2">
                    <a:lumMod val="50000"/>
                  </a:schemeClr>
                </a:solidFill>
                <a:latin typeface="Arial" pitchFamily="34" charset="0"/>
                <a:cs typeface="Arial" pitchFamily="34" charset="0"/>
              </a:rPr>
              <a:t>нэ </a:t>
            </a:r>
            <a:r>
              <a:rPr lang="mn-MN" sz="2000" dirty="0">
                <a:solidFill>
                  <a:schemeClr val="tx2">
                    <a:lumMod val="50000"/>
                  </a:schemeClr>
                </a:solidFill>
                <a:latin typeface="Arial" pitchFamily="34" charset="0"/>
                <a:cs typeface="Arial" pitchFamily="34" charset="0"/>
              </a:rPr>
              <a:t>хэсэг нь газар руу чиглэх аянга цахилалтанд өртөх  байгууламжийн эрсдэлийн үнэлгээнд тохиромжтой.</a:t>
            </a:r>
            <a:endParaRPr lang="en-US" sz="2000" dirty="0">
              <a:solidFill>
                <a:schemeClr val="tx2">
                  <a:lumMod val="50000"/>
                </a:schemeClr>
              </a:solidFill>
              <a:latin typeface="Arial" pitchFamily="34" charset="0"/>
              <a:cs typeface="Arial" pitchFamily="34" charset="0"/>
            </a:endParaRPr>
          </a:p>
          <a:p>
            <a:pPr algn="just"/>
            <a:r>
              <a:rPr lang="mn-MN" sz="2000" dirty="0">
                <a:solidFill>
                  <a:schemeClr val="tx2">
                    <a:lumMod val="50000"/>
                  </a:schemeClr>
                </a:solidFill>
                <a:latin typeface="Arial" pitchFamily="34" charset="0"/>
                <a:cs typeface="Arial" pitchFamily="34" charset="0"/>
              </a:rPr>
              <a:t>Үүний зорилго нь эрсдэлийг үнэлэх журмыг бий болгох явдал юм. Эрсдэлийн зөвшөөрөгдөх дээд хязгаарыг сонгосоны дараа энэ журам нь эрсдэлийг хүлцэх хязгаар хүртэл буюу түүнээс доош бууруулахын тулд зохих хамгаалах арга хэмжээг сонгох боломж олгоно.</a:t>
            </a:r>
            <a:endParaRPr lang="en-US" sz="2000" dirty="0">
              <a:solidFill>
                <a:schemeClr val="tx2">
                  <a:lumMod val="50000"/>
                </a:schemeClr>
              </a:solidFill>
              <a:latin typeface="Arial" pitchFamily="34" charset="0"/>
              <a:cs typeface="Arial" pitchFamily="34" charset="0"/>
            </a:endParaRPr>
          </a:p>
          <a:p>
            <a:pPr algn="just"/>
            <a:endParaRPr lang="en-US" sz="2000" dirty="0">
              <a:solidFill>
                <a:schemeClr val="tx2">
                  <a:lumMod val="50000"/>
                </a:schemeClr>
              </a:solidFill>
              <a:latin typeface="Arial" pitchFamily="34" charset="0"/>
              <a:cs typeface="Arial" pitchFamily="34" charset="0"/>
            </a:endParaRPr>
          </a:p>
          <a:p>
            <a:endParaRPr lang="en-US" sz="2000" dirty="0"/>
          </a:p>
          <a:p>
            <a:pPr algn="just"/>
            <a:endParaRPr lang="mn-MN" sz="2000" dirty="0" smtClean="0">
              <a:solidFill>
                <a:schemeClr val="tx2">
                  <a:lumMod val="50000"/>
                </a:schemeClr>
              </a:solidFill>
              <a:latin typeface="Arial" pitchFamily="34" charset="0"/>
              <a:cs typeface="Arial" pitchFamily="34" charset="0"/>
            </a:endParaRPr>
          </a:p>
          <a:p>
            <a:pPr algn="just"/>
            <a:endParaRPr lang="mn-MN" sz="2000" dirty="0" smtClean="0">
              <a:solidFill>
                <a:schemeClr val="tx2">
                  <a:lumMod val="50000"/>
                </a:schemeClr>
              </a:solidFill>
              <a:latin typeface="Arial" pitchFamily="34" charset="0"/>
              <a:cs typeface="Arial" pitchFamily="34" charset="0"/>
            </a:endParaRPr>
          </a:p>
          <a:p>
            <a:pPr lvl="0" algn="just"/>
            <a:endParaRPr lang="ru-RU" sz="2000" dirty="0">
              <a:solidFill>
                <a:schemeClr val="tx2">
                  <a:lumMod val="50000"/>
                </a:schemeClr>
              </a:solidFill>
              <a:latin typeface="Arial" pitchFamily="34" charset="0"/>
              <a:cs typeface="Arial" pitchFamily="34" charset="0"/>
            </a:endParaRPr>
          </a:p>
          <a:p>
            <a:pPr algn="just"/>
            <a:endParaRPr lang="mn-MN" sz="2000" kern="1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2D67EF6-C357-452C-8E32-82B5751733AD}"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1528156" y="76200"/>
            <a:ext cx="7162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ЭРЧИМ ХҮЧНИЙ ЭДИЙН ЗАСГИЙН  ХҮРЭЭЛЭН</a:t>
            </a:r>
            <a:r>
              <a:rPr kumimoji="0" lang="en-US"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r>
              <a:rPr kumimoji="0" lang="mn-MN" sz="18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ТӨХК</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1839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74" y="547810"/>
            <a:ext cx="8610600" cy="631310"/>
          </a:xfrm>
        </p:spPr>
        <p:txBody>
          <a:bodyPr/>
          <a:lstStyle/>
          <a:p>
            <a:r>
              <a:rPr lang="en-US" sz="3200" dirty="0" smtClean="0">
                <a:solidFill>
                  <a:schemeClr val="accent5">
                    <a:lumMod val="50000"/>
                  </a:schemeClr>
                </a:solidFill>
                <a:latin typeface="Arial" pitchFamily="34" charset="0"/>
                <a:cs typeface="Arial" pitchFamily="34" charset="0"/>
              </a:rPr>
              <a:t/>
            </a:r>
            <a:br>
              <a:rPr lang="en-US" sz="3200" dirty="0" smtClean="0">
                <a:solidFill>
                  <a:schemeClr val="accent5">
                    <a:lumMod val="50000"/>
                  </a:schemeClr>
                </a:solidFill>
                <a:latin typeface="Arial" pitchFamily="34" charset="0"/>
                <a:cs typeface="Arial" pitchFamily="34" charset="0"/>
              </a:rPr>
            </a:br>
            <a:r>
              <a:rPr lang="en-US" sz="3200" dirty="0" smtClean="0"/>
              <a:t/>
            </a:r>
            <a:br>
              <a:rPr lang="en-US" sz="3200" dirty="0" smtClean="0"/>
            </a:br>
            <a:r>
              <a:rPr lang="mn-MN" sz="2400" b="1" dirty="0" smtClean="0">
                <a:solidFill>
                  <a:schemeClr val="tx2">
                    <a:lumMod val="75000"/>
                  </a:schemeClr>
                </a:solidFill>
                <a:latin typeface="Arial" panose="020B0604020202020204" pitchFamily="34" charset="0"/>
                <a:cs typeface="Arial" panose="020B0604020202020204" pitchFamily="34" charset="0"/>
              </a:rPr>
              <a:t>Төслийн</a:t>
            </a:r>
            <a:r>
              <a:rPr lang="mn-MN" sz="2400" b="1" dirty="0" smtClean="0">
                <a:solidFill>
                  <a:schemeClr val="accent1">
                    <a:lumMod val="75000"/>
                  </a:schemeClr>
                </a:solidFill>
                <a:latin typeface="Arial" panose="020B0604020202020204" pitchFamily="34" charset="0"/>
                <a:cs typeface="Arial" panose="020B0604020202020204" pitchFamily="34" charset="0"/>
              </a:rPr>
              <a:t> </a:t>
            </a:r>
            <a:r>
              <a:rPr lang="mn-MN" sz="2400" b="1" dirty="0" smtClean="0">
                <a:solidFill>
                  <a:schemeClr val="tx2">
                    <a:lumMod val="75000"/>
                  </a:schemeClr>
                </a:solidFill>
                <a:latin typeface="Arial" panose="020B0604020202020204" pitchFamily="34" charset="0"/>
                <a:cs typeface="Arial" panose="020B0604020202020204" pitchFamily="34" charset="0"/>
              </a:rPr>
              <a:t>бүтэц</a:t>
            </a:r>
            <a:endParaRPr lang="en-US" sz="2400" dirty="0">
              <a:solidFill>
                <a:schemeClr val="tx2">
                  <a:lumMod val="75000"/>
                </a:schemeClr>
              </a:solidFill>
            </a:endParaRPr>
          </a:p>
        </p:txBody>
      </p:sp>
      <p:sp>
        <p:nvSpPr>
          <p:cNvPr id="4" name="Date Placeholder 3"/>
          <p:cNvSpPr>
            <a:spLocks noGrp="1"/>
          </p:cNvSpPr>
          <p:nvPr>
            <p:ph type="dt" sz="half" idx="10"/>
          </p:nvPr>
        </p:nvSpPr>
        <p:spPr/>
        <p:txBody>
          <a:bodyPr/>
          <a:lstStyle/>
          <a:p>
            <a:fld id="{46A4A955-3D37-4C2D-8E4E-0F17BB2A77FA}" type="datetime1">
              <a:rPr lang="en-US" smtClean="0"/>
              <a:pPr/>
              <a:t>6/2/2022</a:t>
            </a:fld>
            <a:endParaRPr lang="en-US" dirty="0"/>
          </a:p>
        </p:txBody>
      </p:sp>
      <p:sp>
        <p:nvSpPr>
          <p:cNvPr id="3" name="Rectangle 2"/>
          <p:cNvSpPr/>
          <p:nvPr/>
        </p:nvSpPr>
        <p:spPr>
          <a:xfrm>
            <a:off x="1524000" y="88382"/>
            <a:ext cx="7327174" cy="369332"/>
          </a:xfrm>
          <a:prstGeom prst="rect">
            <a:avLst/>
          </a:prstGeom>
        </p:spPr>
        <p:txBody>
          <a:bodyPr wrap="square">
            <a:spAutoFit/>
          </a:bodyPr>
          <a:lstStyle/>
          <a:p>
            <a:pPr lvl="0"/>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ЭРЧИМ ХҮЧНИЙ ЭДИЙН ЗАСГИЙН  </a:t>
            </a:r>
            <a:r>
              <a:rPr lang="mn-MN" dirty="0" smtClean="0">
                <a:solidFill>
                  <a:prstClr val="white"/>
                </a:solidFill>
                <a:latin typeface="Arial" panose="020B0604020202020204" pitchFamily="34" charset="0"/>
                <a:cs typeface="Arial" panose="020B0604020202020204" pitchFamily="34" charset="0"/>
              </a:rPr>
              <a:t>ХҮРЭЭЛЭН</a:t>
            </a:r>
            <a:r>
              <a:rPr lang="en-US" dirty="0">
                <a:solidFill>
                  <a:prstClr val="white"/>
                </a:solidFill>
                <a:latin typeface="Arial" panose="020B0604020202020204" pitchFamily="34" charset="0"/>
                <a:cs typeface="Arial" panose="020B0604020202020204" pitchFamily="34" charset="0"/>
              </a:rPr>
              <a:t>"</a:t>
            </a:r>
            <a:r>
              <a:rPr lang="mn-MN" dirty="0">
                <a:solidFill>
                  <a:prstClr val="white"/>
                </a:solidFill>
                <a:latin typeface="Arial" panose="020B0604020202020204" pitchFamily="34" charset="0"/>
                <a:cs typeface="Arial" panose="020B0604020202020204" pitchFamily="34" charset="0"/>
              </a:rPr>
              <a:t> ТӨХК</a:t>
            </a:r>
            <a:endParaRPr lang="en-US" dirty="0">
              <a:solidFill>
                <a:prstClr val="white"/>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11273961"/>
              </p:ext>
            </p:extLst>
          </p:nvPr>
        </p:nvGraphicFramePr>
        <p:xfrm>
          <a:off x="628650" y="1825625"/>
          <a:ext cx="7952560" cy="2886520"/>
        </p:xfrm>
        <a:graphic>
          <a:graphicData uri="http://schemas.openxmlformats.org/drawingml/2006/table">
            <a:tbl>
              <a:tblPr firstRow="1" firstCol="1" bandRow="1">
                <a:tableStyleId>{5940675A-B579-460E-94D1-54222C63F5DA}</a:tableStyleId>
              </a:tblPr>
              <a:tblGrid>
                <a:gridCol w="445294">
                  <a:extLst>
                    <a:ext uri="{9D8B030D-6E8A-4147-A177-3AD203B41FA5}">
                      <a16:colId xmlns:a16="http://schemas.microsoft.com/office/drawing/2014/main" val="59207502"/>
                    </a:ext>
                  </a:extLst>
                </a:gridCol>
                <a:gridCol w="7507266">
                  <a:extLst>
                    <a:ext uri="{9D8B030D-6E8A-4147-A177-3AD203B41FA5}">
                      <a16:colId xmlns:a16="http://schemas.microsoft.com/office/drawing/2014/main" val="1928539029"/>
                    </a:ext>
                  </a:extLst>
                </a:gridCol>
              </a:tblGrid>
              <a:tr h="301329">
                <a:tc>
                  <a:txBody>
                    <a:bodyPr/>
                    <a:lstStyle/>
                    <a:p>
                      <a:pPr algn="just">
                        <a:lnSpc>
                          <a:spcPct val="150000"/>
                        </a:lnSpc>
                        <a:spcAft>
                          <a:spcPts val="0"/>
                        </a:spcAft>
                      </a:pP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400" b="0" dirty="0">
                          <a:solidFill>
                            <a:schemeClr val="accent1">
                              <a:lumMod val="50000"/>
                            </a:schemeClr>
                          </a:solidFill>
                          <a:effectLst/>
                          <a:latin typeface="Arial" panose="020B0604020202020204" pitchFamily="34" charset="0"/>
                          <a:cs typeface="Arial" panose="020B0604020202020204" pitchFamily="34" charset="0"/>
                        </a:rPr>
                        <a:t>Өмнөх </a:t>
                      </a:r>
                      <a:r>
                        <a:rPr lang="mn-MN" sz="1400" b="0" dirty="0" smtClean="0">
                          <a:solidFill>
                            <a:schemeClr val="accent1">
                              <a:lumMod val="50000"/>
                            </a:schemeClr>
                          </a:solidFill>
                          <a:effectLst/>
                          <a:latin typeface="Arial" panose="020B0604020202020204" pitchFamily="34" charset="0"/>
                          <a:cs typeface="Arial" panose="020B0604020202020204" pitchFamily="34" charset="0"/>
                        </a:rPr>
                        <a:t>үг</a:t>
                      </a:r>
                      <a:endParaRPr lang="en-US" sz="1400" b="0" dirty="0" smtClean="0">
                        <a:solidFill>
                          <a:schemeClr val="accent1">
                            <a:lumMod val="50000"/>
                          </a:schemeClr>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60486152"/>
                  </a:ext>
                </a:extLst>
              </a:tr>
              <a:tr h="309878">
                <a:tc>
                  <a:txBody>
                    <a:bodyPr/>
                    <a:lstStyle/>
                    <a:p>
                      <a:pPr algn="ctr">
                        <a:lnSpc>
                          <a:spcPct val="150000"/>
                        </a:lnSpc>
                        <a:spcAft>
                          <a:spcPts val="0"/>
                        </a:spcAft>
                      </a:pP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71450" algn="l"/>
                        </a:tabLs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Оршил</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86291356"/>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1</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pPr>
                      <a:r>
                        <a:rPr lang="mn-MN" sz="1400" b="0" dirty="0" smtClean="0">
                          <a:solidFill>
                            <a:schemeClr val="accent1">
                              <a:lumMod val="50000"/>
                            </a:schemeClr>
                          </a:solidFill>
                          <a:effectLst/>
                          <a:latin typeface="Arial" panose="020B0604020202020204" pitchFamily="34" charset="0"/>
                          <a:cs typeface="Arial" panose="020B0604020202020204" pitchFamily="34" charset="0"/>
                        </a:rPr>
                        <a:t>Хамрах хүрээ</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55430620"/>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2</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50000"/>
                        </a:lnSpc>
                        <a:spcAft>
                          <a:spcPts val="0"/>
                        </a:spcAft>
                        <a:tabLst>
                          <a:tab pos="1908175" algn="l"/>
                        </a:tabLs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Норматив эшлэл</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99062593"/>
                  </a:ext>
                </a:extLst>
              </a:tr>
              <a:tr h="265726">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Нэр томьёо, тодорхойлолт</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04767142"/>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4</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Нэр томьёоны тайлбар</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0048515"/>
                  </a:ext>
                </a:extLst>
              </a:tr>
              <a:tr h="301329">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mn-ea"/>
                          <a:cs typeface="Arial" panose="020B0604020202020204" pitchFamily="34" charset="0"/>
                        </a:rPr>
                        <a:t>5</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Эрсдэлийн менежмент</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98150297"/>
                  </a:ext>
                </a:extLst>
              </a:tr>
              <a:tr h="365760">
                <a:tc>
                  <a:txBody>
                    <a:bodyPr/>
                    <a:lstStyle/>
                    <a:p>
                      <a:pPr algn="ctr">
                        <a:lnSpc>
                          <a:spcPct val="150000"/>
                        </a:lnSpc>
                        <a:spcAft>
                          <a:spcPts val="0"/>
                        </a:spcAft>
                      </a:pP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endParaRPr lang="en-US" sz="1400" b="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Эрсдэлийн бүрэлдэхүүн хэсгүүдийн үнэлгээ</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35197069"/>
                  </a:ext>
                </a:extLst>
              </a:tr>
              <a:tr h="183579">
                <a:tc>
                  <a:txBody>
                    <a:bodyPr/>
                    <a:lstStyle/>
                    <a:p>
                      <a:endParaRPr lang="en-US" dirty="0"/>
                    </a:p>
                  </a:txBody>
                  <a:tcPr marL="68580" marR="68580" marT="0" marB="0"/>
                </a:tc>
                <a:tc>
                  <a:txBody>
                    <a:bodyPr/>
                    <a:lstStyle/>
                    <a:p>
                      <a:pPr marL="0" algn="just" defTabSz="457200" rtl="0" eaLnBrk="1" latinLnBrk="0" hangingPunct="1">
                        <a:lnSpc>
                          <a:spcPct val="150000"/>
                        </a:lnSpc>
                        <a:spcAft>
                          <a:spcPts val="0"/>
                        </a:spcAft>
                        <a:tabLst>
                          <a:tab pos="1908175" algn="l"/>
                        </a:tabLst>
                      </a:pPr>
                      <a:r>
                        <a:rPr lang="mn-MN"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Хавсралт А</a:t>
                      </a:r>
                      <a:r>
                        <a:rPr lang="en-US" sz="1400" b="0" kern="120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B, C, D,</a:t>
                      </a:r>
                      <a:r>
                        <a:rPr lang="en-US" sz="1400" b="0" kern="1200" baseline="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E </a:t>
                      </a:r>
                      <a:r>
                        <a:rPr lang="mn-MN" sz="1400" b="0" kern="1200" baseline="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хавсралт болон </a:t>
                      </a:r>
                      <a:r>
                        <a:rPr lang="mn-MN" sz="1400" b="0" dirty="0" smtClean="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зураг, хүснэгтүүдээс бүрдэнэ</a:t>
                      </a:r>
                      <a:endParaRPr lang="en-US" sz="1400" b="0" kern="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11059021"/>
                  </a:ext>
                </a:extLst>
              </a:tr>
            </a:tbl>
          </a:graphicData>
        </a:graphic>
      </p:graphicFrame>
    </p:spTree>
    <p:extLst>
      <p:ext uri="{BB962C8B-B14F-4D97-AF65-F5344CB8AC3E}">
        <p14:creationId xmlns:p14="http://schemas.microsoft.com/office/powerpoint/2010/main" val="854612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inistryofEner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39767</TotalTime>
  <Words>3213</Words>
  <Application>Microsoft Office PowerPoint</Application>
  <PresentationFormat>On-screen Show (4:3)</PresentationFormat>
  <Paragraphs>621</Paragraphs>
  <Slides>37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ＭＳ Ｐゴシック</vt:lpstr>
      <vt:lpstr>ＭＳ Ｐゴシック</vt:lpstr>
      <vt:lpstr>SimSun</vt:lpstr>
      <vt:lpstr>Arial</vt:lpstr>
      <vt:lpstr>Calibri</vt:lpstr>
      <vt:lpstr>Cambria Math</vt:lpstr>
      <vt:lpstr>Lucida Sans Unicode</vt:lpstr>
      <vt:lpstr>Open sans</vt:lpstr>
      <vt:lpstr>Times New Roman</vt:lpstr>
      <vt:lpstr>1_MinistryofEnergy</vt:lpstr>
      <vt:lpstr>PowerPoint Presentation</vt:lpstr>
      <vt:lpstr>PowerPoint Presentation</vt:lpstr>
      <vt:lpstr> </vt:lpstr>
      <vt:lpstr>1. MNS IEC 62271-4 "Өндөр хүчдэлийн таслуур болон хуваарилах байгууламж 4-р хэсэг: Гексафторт хүхэр ба түүний хольцын боловсруулалтын журам"</vt:lpstr>
      <vt:lpstr>  Төслийн бүтэц</vt:lpstr>
      <vt:lpstr>Стандартын төсөлд ирүүлсэн саналын товчоо </vt:lpstr>
      <vt:lpstr>Стандартын төсөлд ирүүлсэн саналын товчоо </vt:lpstr>
      <vt:lpstr>2. MNS IEC 62305-1 “Аянга хамгаалалт”</vt:lpstr>
      <vt:lpstr>  Төслийн бүтэц</vt:lpstr>
      <vt:lpstr>Стандартын төсөлд ирүүлсэн саналын товчоо </vt:lpstr>
      <vt:lpstr>Стандартын төсөлд ирүүлсэн саналын товчоо </vt:lpstr>
      <vt:lpstr>3. MNS IEC 61865 “Цахилгаан дамжуулах агаарын шугам – Хүчдэлтэй хэсэг болон хаалт хоорондын зайд байх цахилгааны бүрэлдэхүүн хэсгийг тооцоолох– Тооцооллын аргачлал” </vt:lpstr>
      <vt:lpstr>  Төслийн бүтэц</vt:lpstr>
      <vt:lpstr>Стандартын төсөлд ирүүлсэн саналын товчоо </vt:lpstr>
      <vt:lpstr>Стандартын төсөлд ирүүлсэн саналын товчоо </vt:lpstr>
      <vt:lpstr>4. MNS IEC 60383-1 “1 000 В-оос дээш нэрлэсэн хүчдэлтэй, ЦДАШ-н тусгаарлагч 1 дүгээр хэсэг: Хувьсах гүйдлийн системийн шаазан болон шилэн тусгаарлагч хэсгүүд — Тодорхойлолт, туршилтын аргачлал хүлээн авах шалгуур”</vt:lpstr>
      <vt:lpstr>  Төслийн бүтэц</vt:lpstr>
      <vt:lpstr>Стандартын төсөлд ирүүлсэн саналын товчоо </vt:lpstr>
      <vt:lpstr>5. MNS IEC 60383-2 1 000 В-оос дээш нэрлэсэн хүчдэлтэй, ЦДАШ-д зориулсан тусгаарлагч 2 дугаар хэсэг: Хувьсах гүйдлийн системийн хэлхмэл тусгаарлагч болон тусгаарлагчийн иж бүрдэл —  Тодорхойлолт, туршилтын аргачлал болон хүлээн авах шалгуур үзүүлэлт</vt:lpstr>
      <vt:lpstr>  Төслийн бүтэц</vt:lpstr>
      <vt:lpstr>Стандартын төсөлд ирүүлсэн саналын товчоо </vt:lpstr>
      <vt:lpstr>6. MNS IEC 61362 Гидравлик турбины роторын эргэлтийг тохируулах системийг тодорхойлох гарын авлага</vt:lpstr>
      <vt:lpstr>  Төслийн бүтэц</vt:lpstr>
      <vt:lpstr>Стандартын төсөлд ирүүлсэн саналын товчоо </vt:lpstr>
      <vt:lpstr>  7. MNS IEC / TR 61850-90-1:2022 “Эрчим хүчний хангамжийн автоматжуулалтын харилцаа холбооны сүлжээ болон систем – 90-1 дүгээр хэсэг: Дэд станцуудынстанц хоорондын харилцаа холбоонд IEC 61850 стандартыг хэрэглэх”</vt:lpstr>
      <vt:lpstr>  </vt:lpstr>
      <vt:lpstr>  </vt:lpstr>
      <vt:lpstr>“ЭРЧИМ ХҮЧНИЙ ЭДИЙН ЗАСГИЙН  ХҮРЭЭЛЭН" ТӨХК </vt:lpstr>
      <vt:lpstr>PowerPoint Presentation</vt:lpstr>
      <vt:lpstr>PowerPoint Presentation</vt:lpstr>
      <vt:lpstr>9. MNS IEC 60071-1 “Тусгаарлагыг нийцүүлэх – 1 дүгээр хэсэг: Тодорхойлолт, зарчим ба дүрэм ”</vt:lpstr>
      <vt:lpstr>  Төслийн бүтэц</vt:lpstr>
      <vt:lpstr>Стандартын төсөлд ирүүлсэн саналын товчоо </vt:lpstr>
      <vt:lpstr>10. MNS IEC 60076-18 “Хүчний трансформатор – 18-р дугаар хэсэг: Давтамжийн хариуг хэмжих”</vt:lpstr>
      <vt:lpstr>  Төслийн бүтэц</vt:lpstr>
      <vt:lpstr>Стандартын төсөлд ирүүлсэн саналын товчоо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ЭРЧИМ ХҮЧНИЙ ҮНЭ ТАРИФЫН  ТАЛААР 2014 ОНД АВЧ ХЭРЭГЖҮҮЛЭХ АРГА ХЭМЖЭЭ</dc:title>
  <dc:creator>Bolorerdene</dc:creator>
  <cp:lastModifiedBy>User</cp:lastModifiedBy>
  <cp:revision>5417</cp:revision>
  <cp:lastPrinted>2022-04-15T07:08:39Z</cp:lastPrinted>
  <dcterms:created xsi:type="dcterms:W3CDTF">2014-01-06T00:55:13Z</dcterms:created>
  <dcterms:modified xsi:type="dcterms:W3CDTF">2022-06-02T09:00:28Z</dcterms:modified>
</cp:coreProperties>
</file>